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  <p:sldMasterId id="2147483658" r:id="rId2"/>
  </p:sldMasterIdLst>
  <p:notesMasterIdLst>
    <p:notesMasterId r:id="rId26"/>
  </p:notesMasterIdLst>
  <p:handoutMasterIdLst>
    <p:handoutMasterId r:id="rId27"/>
  </p:handoutMasterIdLst>
  <p:sldIdLst>
    <p:sldId id="328" r:id="rId3"/>
    <p:sldId id="309" r:id="rId4"/>
    <p:sldId id="330" r:id="rId5"/>
    <p:sldId id="329" r:id="rId6"/>
    <p:sldId id="331" r:id="rId7"/>
    <p:sldId id="332" r:id="rId8"/>
    <p:sldId id="343" r:id="rId9"/>
    <p:sldId id="344" r:id="rId10"/>
    <p:sldId id="333" r:id="rId11"/>
    <p:sldId id="334" r:id="rId12"/>
    <p:sldId id="345" r:id="rId13"/>
    <p:sldId id="335" r:id="rId14"/>
    <p:sldId id="337" r:id="rId15"/>
    <p:sldId id="346" r:id="rId16"/>
    <p:sldId id="338" r:id="rId17"/>
    <p:sldId id="336" r:id="rId18"/>
    <p:sldId id="347" r:id="rId19"/>
    <p:sldId id="339" r:id="rId20"/>
    <p:sldId id="340" r:id="rId21"/>
    <p:sldId id="348" r:id="rId22"/>
    <p:sldId id="341" r:id="rId23"/>
    <p:sldId id="342" r:id="rId24"/>
    <p:sldId id="326" r:id="rId25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6B6B"/>
    <a:srgbClr val="0768D7"/>
    <a:srgbClr val="FFDE00"/>
    <a:srgbClr val="F28A08"/>
    <a:srgbClr val="AF0007"/>
    <a:srgbClr val="9969D1"/>
    <a:srgbClr val="FEA208"/>
    <a:srgbClr val="C4DB8D"/>
    <a:srgbClr val="426F1C"/>
    <a:srgbClr val="55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1" autoAdjust="0"/>
    <p:restoredTop sz="50000" autoAdjust="0"/>
  </p:normalViewPr>
  <p:slideViewPr>
    <p:cSldViewPr snapToGrid="0" snapToObjects="1">
      <p:cViewPr varScale="1">
        <p:scale>
          <a:sx n="69" d="100"/>
          <a:sy n="69" d="100"/>
        </p:scale>
        <p:origin x="112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584FA-817A-5343-9BCF-A2CCA9E0FCEE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2CC47-ADA9-2D46-B9A1-CBD8DBACF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78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44F04-963C-D44E-BB1E-689F91C3E276}" type="datetimeFigureOut">
              <a:rPr lang="en-US" smtClean="0"/>
              <a:t>9/15/2017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876DC-3FB6-5F4C-BFBB-0F02384C4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14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876DC-3FB6-5F4C-BFBB-0F02384C444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52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876DC-3FB6-5F4C-BFBB-0F02384C444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52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876DC-3FB6-5F4C-BFBB-0F02384C444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52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0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89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8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719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46630"/>
            <a:ext cx="4038600" cy="35795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46630"/>
            <a:ext cx="4038600" cy="35795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6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3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17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093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0933"/>
            <a:ext cx="5111750" cy="49952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34445"/>
            <a:ext cx="3008313" cy="3491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600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02387"/>
            <a:ext cx="5486400" cy="35251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96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7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84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68220"/>
            <a:ext cx="8229600" cy="3457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6448962"/>
            <a:ext cx="1740561" cy="23116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827546"/>
          </a:xfrm>
          <a:prstGeom prst="rect">
            <a:avLst/>
          </a:prstGeom>
          <a:solidFill>
            <a:srgbClr val="426F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06400" y="6487062"/>
            <a:ext cx="469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075266-781A-F943-8369-F878B208A9D0}" type="slidenum">
              <a:rPr lang="en-US" sz="1200" smtClean="0">
                <a:latin typeface="Myriad Pro" charset="0"/>
                <a:ea typeface="Myriad Pro" charset="0"/>
                <a:cs typeface="Myriad Pro" charset="0"/>
              </a:rPr>
              <a:t>‹#›</a:t>
            </a:fld>
            <a:endParaRPr lang="en-US" sz="1200" dirty="0">
              <a:latin typeface="Myriad Pro" charset="0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8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7" r:id="rId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Myriad Pro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9BBB59"/>
        </a:buClr>
        <a:buFont typeface="Arial"/>
        <a:buChar char="•"/>
        <a:defRPr sz="2800" b="0" i="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9BBB59"/>
        </a:buClr>
        <a:buFont typeface="Arial"/>
        <a:buChar char="•"/>
        <a:defRPr sz="2000" b="0" i="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84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gi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H="1">
            <a:off x="-5" y="0"/>
            <a:ext cx="9143999" cy="4862123"/>
          </a:xfrm>
          <a:prstGeom prst="rect">
            <a:avLst/>
          </a:prstGeom>
          <a:solidFill>
            <a:srgbClr val="6895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-5" y="4419681"/>
            <a:ext cx="9143999" cy="7246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6161" y="1480449"/>
            <a:ext cx="7354455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Myriad Pro"/>
                <a:cs typeface="Myriad Pro"/>
              </a:rPr>
              <a:t>School Board Update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Myriad Pro"/>
                <a:cs typeface="Myriad Pro"/>
              </a:rPr>
              <a:t>Summer Communications Plan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bg1"/>
                </a:solidFill>
                <a:latin typeface="Myriad Pro"/>
                <a:cs typeface="Myriad Pro"/>
              </a:rPr>
              <a:t>September 21, 2017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53" y="4436906"/>
            <a:ext cx="7605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Myriad Pro"/>
                <a:cs typeface="Myriad Pro"/>
              </a:rPr>
              <a:t>Campbell Union High School District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28235" y="6343473"/>
            <a:ext cx="34663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937" y="6213138"/>
            <a:ext cx="3312651" cy="439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969" y="6265913"/>
            <a:ext cx="1470072" cy="4468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1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344" y="1044093"/>
            <a:ext cx="6159521" cy="12573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What additional facilities improvements at Leigh High School do you feel should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be </a:t>
            </a:r>
            <a:r>
              <a:rPr lang="en-US" sz="2800" dirty="0"/>
              <a:t>prioritized?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65" y="2678861"/>
            <a:ext cx="8229600" cy="3803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/>
              <a:t>Top Feedback</a:t>
            </a:r>
            <a:r>
              <a:rPr lang="en-US" sz="2600" b="1" dirty="0" smtClean="0"/>
              <a:t>:</a:t>
            </a:r>
            <a:endParaRPr lang="en-US" sz="2600" b="1" dirty="0"/>
          </a:p>
          <a:p>
            <a:pPr>
              <a:buFont typeface="Wingdings" charset="0"/>
              <a:buChar char="Ø"/>
            </a:pPr>
            <a:r>
              <a:rPr lang="en-US" sz="2200" dirty="0" smtClean="0"/>
              <a:t>Air conditioning in every classroom</a:t>
            </a:r>
          </a:p>
          <a:p>
            <a:pPr>
              <a:buFont typeface="Wingdings" charset="0"/>
              <a:buChar char="Ø"/>
            </a:pPr>
            <a:r>
              <a:rPr lang="en-US" sz="2200" dirty="0" smtClean="0"/>
              <a:t>Bathrooms </a:t>
            </a:r>
            <a:r>
              <a:rPr lang="en-US" sz="2200" dirty="0"/>
              <a:t>need to </a:t>
            </a:r>
            <a:r>
              <a:rPr lang="en-US" sz="2200" dirty="0" smtClean="0"/>
              <a:t>be updated</a:t>
            </a:r>
            <a:endParaRPr lang="en-US" sz="2200" dirty="0"/>
          </a:p>
          <a:p>
            <a:pPr>
              <a:buFont typeface="Wingdings" charset="0"/>
              <a:buChar char="Ø"/>
            </a:pPr>
            <a:r>
              <a:rPr lang="en-US" sz="2200" dirty="0"/>
              <a:t>B</a:t>
            </a:r>
            <a:r>
              <a:rPr lang="en-US" sz="2200" dirty="0" smtClean="0"/>
              <a:t>etter perimeter fencing </a:t>
            </a:r>
          </a:p>
          <a:p>
            <a:pPr>
              <a:buFont typeface="Wingdings" charset="0"/>
              <a:buChar char="Ø"/>
            </a:pPr>
            <a:r>
              <a:rPr lang="en-US" sz="2200" dirty="0" smtClean="0"/>
              <a:t>Higher quality food options in the cafeteria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372524" y="0"/>
            <a:ext cx="8168341" cy="806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Myriad Pro"/>
                <a:ea typeface="+mj-ea"/>
                <a:cs typeface="Myriad Pro"/>
              </a:defRPr>
            </a:lvl1pPr>
          </a:lstStyle>
          <a:p>
            <a:pPr algn="r"/>
            <a:r>
              <a:rPr lang="en-US" sz="3600" b="0" i="1" dirty="0" smtClean="0">
                <a:solidFill>
                  <a:schemeClr val="bg1"/>
                </a:solidFill>
                <a:latin typeface="Minion Pro"/>
                <a:cs typeface="Minion Pro"/>
              </a:rPr>
              <a:t>Summer Listening Summary</a:t>
            </a:r>
            <a:endParaRPr lang="en-US" sz="3000" b="0" i="1" dirty="0">
              <a:solidFill>
                <a:schemeClr val="bg1"/>
              </a:solidFill>
              <a:latin typeface="Minion Pro"/>
              <a:cs typeface="Minion Pro"/>
            </a:endParaRPr>
          </a:p>
        </p:txBody>
      </p:sp>
      <p:pic>
        <p:nvPicPr>
          <p:cNvPr id="6" name="Picture 5" descr="Meagan:Users:meagan_c_smith:Desktop:Screen Shot 2017-08-22 at 12.28.56 PM.pn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923" y="1367495"/>
            <a:ext cx="1564305" cy="821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7154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372524" y="0"/>
            <a:ext cx="8168341" cy="806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Myriad Pro"/>
                <a:ea typeface="+mj-ea"/>
                <a:cs typeface="Myriad Pro"/>
              </a:defRPr>
            </a:lvl1pPr>
          </a:lstStyle>
          <a:p>
            <a:pPr algn="r"/>
            <a:r>
              <a:rPr lang="en-US" sz="3600" b="0" i="1" dirty="0" smtClean="0">
                <a:solidFill>
                  <a:schemeClr val="bg1"/>
                </a:solidFill>
                <a:latin typeface="Minion Pro"/>
                <a:cs typeface="Minion Pro"/>
              </a:rPr>
              <a:t>Westmont High School</a:t>
            </a:r>
            <a:endParaRPr lang="en-US" sz="3000" b="0" i="1" dirty="0">
              <a:solidFill>
                <a:schemeClr val="bg1"/>
              </a:solidFill>
              <a:latin typeface="Minion Pro"/>
              <a:cs typeface="Minion Pro"/>
            </a:endParaRPr>
          </a:p>
        </p:txBody>
      </p:sp>
      <p:pic>
        <p:nvPicPr>
          <p:cNvPr id="3" name="Picture 2" descr="Westmont Mailer 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7934">
            <a:off x="331926" y="1354685"/>
            <a:ext cx="4140281" cy="319930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 descr="Westmont Mailer 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959" y="2183359"/>
            <a:ext cx="4140281" cy="319930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945295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0812" y="1017153"/>
            <a:ext cx="7251118" cy="12573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What do you think about the planned facilities improvements </a:t>
            </a:r>
            <a:r>
              <a:rPr lang="en-US" sz="2800" dirty="0" smtClean="0"/>
              <a:t>at Westmont High </a:t>
            </a:r>
            <a:r>
              <a:rPr lang="en-US" sz="2800" dirty="0"/>
              <a:t>School?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64" y="2678861"/>
            <a:ext cx="8550513" cy="3803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/>
              <a:t>Top Feedback</a:t>
            </a:r>
            <a:r>
              <a:rPr lang="en-US" sz="2600" b="1" dirty="0" smtClean="0"/>
              <a:t>:</a:t>
            </a:r>
            <a:endParaRPr lang="en-US" sz="2600" b="1" dirty="0"/>
          </a:p>
          <a:p>
            <a:pPr>
              <a:buFont typeface="Wingdings" charset="0"/>
              <a:buChar char="Ø"/>
            </a:pPr>
            <a:r>
              <a:rPr lang="en-US" sz="2200" dirty="0" smtClean="0"/>
              <a:t>The </a:t>
            </a:r>
            <a:r>
              <a:rPr lang="en-US" sz="2200" dirty="0"/>
              <a:t>overall plan is sufficient, with the amount of funds </a:t>
            </a:r>
            <a:r>
              <a:rPr lang="en-US" sz="2200" dirty="0" smtClean="0"/>
              <a:t>available</a:t>
            </a:r>
          </a:p>
          <a:p>
            <a:pPr>
              <a:buFont typeface="Wingdings" charset="0"/>
              <a:buChar char="Ø"/>
            </a:pPr>
            <a:r>
              <a:rPr lang="en-US" sz="2200" dirty="0" smtClean="0"/>
              <a:t>This </a:t>
            </a:r>
            <a:r>
              <a:rPr lang="en-US" sz="2200" dirty="0"/>
              <a:t>is the first </a:t>
            </a:r>
            <a:r>
              <a:rPr lang="en-US" sz="2200" dirty="0" smtClean="0"/>
              <a:t>notification of any </a:t>
            </a:r>
            <a:r>
              <a:rPr lang="en-US" sz="2200" dirty="0"/>
              <a:t>planned </a:t>
            </a:r>
            <a:r>
              <a:rPr lang="en-US" sz="2200" dirty="0" smtClean="0"/>
              <a:t>improvements</a:t>
            </a:r>
            <a:endParaRPr lang="en-US" sz="2200" dirty="0"/>
          </a:p>
          <a:p>
            <a:pPr>
              <a:buFont typeface="Wingdings" charset="0"/>
              <a:buChar char="Ø"/>
            </a:pPr>
            <a:r>
              <a:rPr lang="en-US" sz="2200" dirty="0" smtClean="0"/>
              <a:t>It’s important </a:t>
            </a:r>
            <a:r>
              <a:rPr lang="en-US" sz="2200" dirty="0"/>
              <a:t>to ask the community for </a:t>
            </a:r>
            <a:r>
              <a:rPr lang="en-US" sz="2200" dirty="0" smtClean="0"/>
              <a:t>input</a:t>
            </a:r>
          </a:p>
          <a:p>
            <a:pPr>
              <a:buFont typeface="Wingdings" charset="0"/>
              <a:buChar char="Ø"/>
            </a:pPr>
            <a:r>
              <a:rPr lang="en-US" sz="2200" dirty="0" smtClean="0"/>
              <a:t>Really </a:t>
            </a:r>
            <a:r>
              <a:rPr lang="en-US" sz="2200" dirty="0"/>
              <a:t>happy that the AG Farm will be getting some </a:t>
            </a:r>
            <a:r>
              <a:rPr lang="en-US" sz="2200" dirty="0" smtClean="0"/>
              <a:t>improvements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372524" y="0"/>
            <a:ext cx="8168341" cy="806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Myriad Pro"/>
                <a:ea typeface="+mj-ea"/>
                <a:cs typeface="Myriad Pro"/>
              </a:defRPr>
            </a:lvl1pPr>
          </a:lstStyle>
          <a:p>
            <a:pPr algn="r"/>
            <a:r>
              <a:rPr lang="en-US" sz="3600" b="0" i="1" dirty="0" smtClean="0">
                <a:solidFill>
                  <a:schemeClr val="bg1"/>
                </a:solidFill>
                <a:latin typeface="Minion Pro"/>
                <a:cs typeface="Minion Pro"/>
              </a:rPr>
              <a:t>Summer Listening Summary</a:t>
            </a:r>
            <a:endParaRPr lang="en-US" sz="3000" b="0" i="1" dirty="0">
              <a:solidFill>
                <a:schemeClr val="bg1"/>
              </a:solidFill>
              <a:latin typeface="Minion Pro"/>
              <a:cs typeface="Minion Pro"/>
            </a:endParaRPr>
          </a:p>
        </p:txBody>
      </p:sp>
      <p:pic>
        <p:nvPicPr>
          <p:cNvPr id="7" name="Picture 6" descr="Meagan:Users:meagan_c_smith:Desktop:Screen Shot 2017-08-22 at 12.26.00 PM.pn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2524" y="1044093"/>
            <a:ext cx="1564495" cy="1116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5911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368" y="1044093"/>
            <a:ext cx="7358966" cy="12573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What additional facilities improvements at </a:t>
            </a:r>
            <a:r>
              <a:rPr lang="en-US" sz="2800" dirty="0" smtClean="0"/>
              <a:t>Westmont High </a:t>
            </a:r>
            <a:r>
              <a:rPr lang="en-US" sz="2800" dirty="0"/>
              <a:t>School do you feel should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be </a:t>
            </a:r>
            <a:r>
              <a:rPr lang="en-US" sz="2800" dirty="0"/>
              <a:t>prioritized?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65" y="2678861"/>
            <a:ext cx="8229600" cy="3803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/>
              <a:t>Top Feedback</a:t>
            </a:r>
            <a:r>
              <a:rPr lang="en-US" sz="2600" b="1" dirty="0" smtClean="0"/>
              <a:t>:</a:t>
            </a:r>
            <a:endParaRPr lang="en-US" sz="2600" b="1" dirty="0"/>
          </a:p>
          <a:p>
            <a:pPr>
              <a:buFont typeface="Wingdings" charset="0"/>
              <a:buChar char="Ø"/>
            </a:pPr>
            <a:r>
              <a:rPr lang="en-US" sz="2200" dirty="0" smtClean="0"/>
              <a:t>Improved </a:t>
            </a:r>
            <a:r>
              <a:rPr lang="en-US" sz="2200" dirty="0"/>
              <a:t>library </a:t>
            </a:r>
            <a:r>
              <a:rPr lang="en-US" sz="2200" dirty="0" smtClean="0"/>
              <a:t>and </a:t>
            </a:r>
            <a:r>
              <a:rPr lang="en-US" sz="2200" dirty="0"/>
              <a:t>learning center </a:t>
            </a:r>
            <a:r>
              <a:rPr lang="en-US" sz="2200" dirty="0" smtClean="0"/>
              <a:t>facilities</a:t>
            </a:r>
          </a:p>
          <a:p>
            <a:pPr>
              <a:buFont typeface="Wingdings" charset="0"/>
              <a:buChar char="Ø"/>
            </a:pPr>
            <a:r>
              <a:rPr lang="en-US" sz="2200" dirty="0"/>
              <a:t>The theater lobby floods whenever there is a big </a:t>
            </a:r>
            <a:r>
              <a:rPr lang="en-US" sz="2200" dirty="0" smtClean="0"/>
              <a:t>rain</a:t>
            </a:r>
          </a:p>
          <a:p>
            <a:pPr>
              <a:buFont typeface="Wingdings" charset="0"/>
              <a:buChar char="Ø"/>
            </a:pPr>
            <a:r>
              <a:rPr lang="en-US" sz="2200" dirty="0" smtClean="0"/>
              <a:t>The plan </a:t>
            </a:r>
            <a:r>
              <a:rPr lang="en-US" sz="2200" dirty="0"/>
              <a:t>covers what's </a:t>
            </a:r>
            <a:r>
              <a:rPr lang="en-US" sz="2200" dirty="0" smtClean="0"/>
              <a:t>needed</a:t>
            </a:r>
            <a:endParaRPr lang="en-US" sz="2200" dirty="0"/>
          </a:p>
          <a:p>
            <a:pPr>
              <a:buFont typeface="Wingdings" charset="0"/>
              <a:buChar char="Ø"/>
            </a:pPr>
            <a:r>
              <a:rPr lang="en-US" sz="2200" dirty="0" smtClean="0"/>
              <a:t>Modern </a:t>
            </a:r>
            <a:r>
              <a:rPr lang="en-US" sz="2200" dirty="0"/>
              <a:t>s</a:t>
            </a:r>
            <a:r>
              <a:rPr lang="en-US" sz="2200" dirty="0" smtClean="0"/>
              <a:t>cience </a:t>
            </a:r>
            <a:r>
              <a:rPr lang="en-US" sz="2200" dirty="0"/>
              <a:t>and </a:t>
            </a:r>
            <a:r>
              <a:rPr lang="en-US" sz="2200" dirty="0" smtClean="0"/>
              <a:t>technology centers</a:t>
            </a:r>
          </a:p>
          <a:p>
            <a:pPr>
              <a:buFont typeface="Wingdings" charset="0"/>
              <a:buChar char="Ø"/>
            </a:pPr>
            <a:r>
              <a:rPr lang="en-US" sz="2200" dirty="0"/>
              <a:t>Need handicapped accessibility to get into </a:t>
            </a:r>
            <a:r>
              <a:rPr lang="en-US" sz="2200" dirty="0" smtClean="0"/>
              <a:t>SSC</a:t>
            </a:r>
          </a:p>
          <a:p>
            <a:pPr>
              <a:buFont typeface="Wingdings" charset="0"/>
              <a:buChar char="Ø"/>
            </a:pPr>
            <a:r>
              <a:rPr lang="en-US" sz="2200" dirty="0"/>
              <a:t>Air conditioning in every classroom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372524" y="0"/>
            <a:ext cx="8168341" cy="806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Myriad Pro"/>
                <a:ea typeface="+mj-ea"/>
                <a:cs typeface="Myriad Pro"/>
              </a:defRPr>
            </a:lvl1pPr>
          </a:lstStyle>
          <a:p>
            <a:pPr algn="r"/>
            <a:r>
              <a:rPr lang="en-US" sz="3600" b="0" i="1" dirty="0" smtClean="0">
                <a:solidFill>
                  <a:schemeClr val="bg1"/>
                </a:solidFill>
                <a:latin typeface="Minion Pro"/>
                <a:cs typeface="Minion Pro"/>
              </a:rPr>
              <a:t>Summer Listening Summary</a:t>
            </a:r>
            <a:endParaRPr lang="en-US" sz="3000" b="0" i="1" dirty="0">
              <a:solidFill>
                <a:schemeClr val="bg1"/>
              </a:solidFill>
              <a:latin typeface="Minion Pro"/>
              <a:cs typeface="Minion Pro"/>
            </a:endParaRPr>
          </a:p>
        </p:txBody>
      </p:sp>
      <p:pic>
        <p:nvPicPr>
          <p:cNvPr id="7" name="Picture 6" descr="Meagan:Users:meagan_c_smith:Desktop:Screen Shot 2017-08-22 at 12.26.00 PM.pn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2524" y="1044093"/>
            <a:ext cx="1564495" cy="1116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782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372524" y="0"/>
            <a:ext cx="8168341" cy="806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Myriad Pro"/>
                <a:ea typeface="+mj-ea"/>
                <a:cs typeface="Myriad Pro"/>
              </a:defRPr>
            </a:lvl1pPr>
          </a:lstStyle>
          <a:p>
            <a:pPr algn="r"/>
            <a:r>
              <a:rPr lang="en-US" sz="3600" b="0" i="1" dirty="0" smtClean="0">
                <a:solidFill>
                  <a:schemeClr val="bg1"/>
                </a:solidFill>
                <a:latin typeface="Minion Pro"/>
                <a:cs typeface="Minion Pro"/>
              </a:rPr>
              <a:t>Del Mar High School</a:t>
            </a:r>
            <a:endParaRPr lang="en-US" sz="3000" b="0" i="1" dirty="0">
              <a:solidFill>
                <a:schemeClr val="bg1"/>
              </a:solidFill>
              <a:latin typeface="Minion Pro"/>
              <a:cs typeface="Minion Pro"/>
            </a:endParaRPr>
          </a:p>
        </p:txBody>
      </p:sp>
      <p:pic>
        <p:nvPicPr>
          <p:cNvPr id="6" name="Picture 5" descr="Del Mar Mailer 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55517">
            <a:off x="358820" y="1368621"/>
            <a:ext cx="4140281" cy="319930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Del Mar Mailer 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371" y="2325882"/>
            <a:ext cx="4140281" cy="319930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00291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0812" y="1017153"/>
            <a:ext cx="7251118" cy="12573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What do you think about the planned facilities improvements </a:t>
            </a:r>
            <a:r>
              <a:rPr lang="en-US" sz="2800" dirty="0" smtClean="0"/>
              <a:t>at Del Mar High </a:t>
            </a:r>
            <a:r>
              <a:rPr lang="en-US" sz="2800" dirty="0"/>
              <a:t>School?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64" y="2678861"/>
            <a:ext cx="8550513" cy="3803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/>
              <a:t>Top Feedback</a:t>
            </a:r>
            <a:r>
              <a:rPr lang="en-US" sz="2600" b="1" dirty="0" smtClean="0"/>
              <a:t>:</a:t>
            </a:r>
            <a:endParaRPr lang="en-US" sz="2600" b="1" dirty="0"/>
          </a:p>
          <a:p>
            <a:pPr>
              <a:buFont typeface="Wingdings" charset="0"/>
              <a:buChar char="Ø"/>
            </a:pPr>
            <a:r>
              <a:rPr lang="en-US" sz="2200" dirty="0" smtClean="0"/>
              <a:t>I </a:t>
            </a:r>
            <a:r>
              <a:rPr lang="en-US" sz="2200" dirty="0"/>
              <a:t>totally support these planned facilities improvements at Del Mar; they are long </a:t>
            </a:r>
            <a:r>
              <a:rPr lang="en-US" sz="2200" dirty="0" smtClean="0"/>
              <a:t>overdue</a:t>
            </a:r>
          </a:p>
          <a:p>
            <a:pPr>
              <a:buFont typeface="Wingdings" charset="0"/>
              <a:buChar char="Ø"/>
            </a:pPr>
            <a:r>
              <a:rPr lang="en-US" sz="2200" dirty="0" smtClean="0"/>
              <a:t>Measure AA will provide many </a:t>
            </a:r>
            <a:r>
              <a:rPr lang="en-US" sz="2200" dirty="0"/>
              <a:t>essential upgrades to benefit students, faculty and ultimately, parents and the surrounding </a:t>
            </a:r>
            <a:r>
              <a:rPr lang="en-US" sz="2200" dirty="0" smtClean="0"/>
              <a:t>community</a:t>
            </a:r>
          </a:p>
          <a:p>
            <a:pPr>
              <a:buFont typeface="Wingdings" charset="0"/>
              <a:buChar char="Ø"/>
            </a:pPr>
            <a:r>
              <a:rPr lang="en-US" sz="2200" dirty="0" smtClean="0"/>
              <a:t>Thank </a:t>
            </a:r>
            <a:r>
              <a:rPr lang="en-US" sz="2200" dirty="0"/>
              <a:t>you for implementing well thought out and much needed upgrades to the Del Mar High School </a:t>
            </a:r>
            <a:r>
              <a:rPr lang="en-US" sz="2200" dirty="0" smtClean="0"/>
              <a:t>campus</a:t>
            </a:r>
            <a:endParaRPr lang="en-US" dirty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372524" y="0"/>
            <a:ext cx="8168341" cy="806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Myriad Pro"/>
                <a:ea typeface="+mj-ea"/>
                <a:cs typeface="Myriad Pro"/>
              </a:defRPr>
            </a:lvl1pPr>
          </a:lstStyle>
          <a:p>
            <a:pPr algn="r"/>
            <a:r>
              <a:rPr lang="en-US" sz="3600" b="0" i="1" dirty="0" smtClean="0">
                <a:solidFill>
                  <a:schemeClr val="bg1"/>
                </a:solidFill>
                <a:latin typeface="Minion Pro"/>
                <a:cs typeface="Minion Pro"/>
              </a:rPr>
              <a:t>Summer Listening Summary</a:t>
            </a:r>
            <a:endParaRPr lang="en-US" sz="3000" b="0" i="1" dirty="0">
              <a:solidFill>
                <a:schemeClr val="bg1"/>
              </a:solidFill>
              <a:latin typeface="Minion Pro"/>
              <a:cs typeface="Minion Pro"/>
            </a:endParaRPr>
          </a:p>
        </p:txBody>
      </p:sp>
      <p:pic>
        <p:nvPicPr>
          <p:cNvPr id="6" name="Picture 5" descr="Meagan:Users:meagan_c_smith:Desktop:Screen Shot 2017-08-22 at 12.43.46 PM.pn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2524" y="1151662"/>
            <a:ext cx="1581349" cy="1149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46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368" y="1044093"/>
            <a:ext cx="6455854" cy="12573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What additional facilities improvements at </a:t>
            </a:r>
            <a:r>
              <a:rPr lang="en-US" sz="2800" dirty="0" smtClean="0"/>
              <a:t>Del Mar High </a:t>
            </a:r>
            <a:r>
              <a:rPr lang="en-US" sz="2800" dirty="0"/>
              <a:t>School do you feel should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be </a:t>
            </a:r>
            <a:r>
              <a:rPr lang="en-US" sz="2800" dirty="0"/>
              <a:t>prioritized?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65" y="2678861"/>
            <a:ext cx="8229600" cy="3803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/>
              <a:t>Top Feedback</a:t>
            </a:r>
            <a:r>
              <a:rPr lang="en-US" sz="2600" b="1" dirty="0" smtClean="0"/>
              <a:t>:</a:t>
            </a:r>
            <a:endParaRPr lang="en-US" sz="2600" b="1" dirty="0"/>
          </a:p>
          <a:p>
            <a:pPr>
              <a:buFont typeface="Wingdings" charset="0"/>
              <a:buChar char="Ø"/>
            </a:pPr>
            <a:r>
              <a:rPr lang="en-US" sz="2200" dirty="0" smtClean="0"/>
              <a:t>Anything </a:t>
            </a:r>
            <a:r>
              <a:rPr lang="en-US" sz="2200" dirty="0"/>
              <a:t>that supports hand-on </a:t>
            </a:r>
            <a:r>
              <a:rPr lang="en-US" sz="2200" dirty="0" smtClean="0"/>
              <a:t>learning</a:t>
            </a:r>
          </a:p>
          <a:p>
            <a:pPr>
              <a:buFont typeface="Wingdings" charset="0"/>
              <a:buChar char="Ø"/>
            </a:pPr>
            <a:r>
              <a:rPr lang="en-US" sz="2200" dirty="0" smtClean="0"/>
              <a:t>Traffic </a:t>
            </a:r>
            <a:r>
              <a:rPr lang="en-US" sz="2200" dirty="0"/>
              <a:t>around the high school in the </a:t>
            </a:r>
            <a:r>
              <a:rPr lang="en-US" sz="2200" dirty="0" smtClean="0"/>
              <a:t>morning</a:t>
            </a:r>
          </a:p>
          <a:p>
            <a:pPr>
              <a:buFont typeface="Wingdings" charset="0"/>
              <a:buChar char="Ø"/>
            </a:pPr>
            <a:r>
              <a:rPr lang="en-US" sz="2200" dirty="0"/>
              <a:t>Create an environment that </a:t>
            </a:r>
            <a:r>
              <a:rPr lang="en-US" sz="2200" dirty="0" smtClean="0"/>
              <a:t>makes kids excited</a:t>
            </a:r>
          </a:p>
          <a:p>
            <a:pPr>
              <a:buFont typeface="Wingdings" charset="0"/>
              <a:buChar char="Ø"/>
            </a:pPr>
            <a:r>
              <a:rPr lang="en-US" sz="2200" dirty="0" smtClean="0"/>
              <a:t>Air conditioning in every classroom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372524" y="0"/>
            <a:ext cx="8168341" cy="806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Myriad Pro"/>
                <a:ea typeface="+mj-ea"/>
                <a:cs typeface="Myriad Pro"/>
              </a:defRPr>
            </a:lvl1pPr>
          </a:lstStyle>
          <a:p>
            <a:pPr algn="r"/>
            <a:r>
              <a:rPr lang="en-US" sz="3600" b="0" i="1" dirty="0" smtClean="0">
                <a:solidFill>
                  <a:schemeClr val="bg1"/>
                </a:solidFill>
                <a:latin typeface="Minion Pro"/>
                <a:cs typeface="Minion Pro"/>
              </a:rPr>
              <a:t>Summer Listening Summary</a:t>
            </a:r>
            <a:endParaRPr lang="en-US" sz="3000" b="0" i="1" dirty="0">
              <a:solidFill>
                <a:schemeClr val="bg1"/>
              </a:solidFill>
              <a:latin typeface="Minion Pro"/>
              <a:cs typeface="Minion Pro"/>
            </a:endParaRPr>
          </a:p>
        </p:txBody>
      </p:sp>
      <p:pic>
        <p:nvPicPr>
          <p:cNvPr id="6" name="Picture 5" descr="Meagan:Users:meagan_c_smith:Desktop:Screen Shot 2017-08-22 at 12.43.46 PM.pn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2524" y="1151662"/>
            <a:ext cx="1581349" cy="1149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35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372524" y="0"/>
            <a:ext cx="8168341" cy="806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Myriad Pro"/>
                <a:ea typeface="+mj-ea"/>
                <a:cs typeface="Myriad Pro"/>
              </a:defRPr>
            </a:lvl1pPr>
          </a:lstStyle>
          <a:p>
            <a:pPr algn="r"/>
            <a:r>
              <a:rPr lang="en-US" sz="3600" b="0" i="1" dirty="0" smtClean="0">
                <a:solidFill>
                  <a:schemeClr val="bg1"/>
                </a:solidFill>
                <a:latin typeface="Minion Pro"/>
                <a:cs typeface="Minion Pro"/>
              </a:rPr>
              <a:t>Branham High School</a:t>
            </a:r>
            <a:endParaRPr lang="en-US" sz="3000" b="0" i="1" dirty="0">
              <a:solidFill>
                <a:schemeClr val="bg1"/>
              </a:solidFill>
              <a:latin typeface="Minion Pro"/>
              <a:cs typeface="Minion Pro"/>
            </a:endParaRPr>
          </a:p>
        </p:txBody>
      </p:sp>
      <p:pic>
        <p:nvPicPr>
          <p:cNvPr id="3" name="Picture 2" descr="Branham Mailer 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7442">
            <a:off x="415916" y="1361389"/>
            <a:ext cx="4140281" cy="319930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 descr="Branham Mailer 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868" y="2661552"/>
            <a:ext cx="4140279" cy="319930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973340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0812" y="1017153"/>
            <a:ext cx="7251118" cy="12573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What do you think about the planned facilities improvements </a:t>
            </a:r>
            <a:r>
              <a:rPr lang="en-US" sz="2800" dirty="0" smtClean="0"/>
              <a:t>at Branham High </a:t>
            </a:r>
            <a:r>
              <a:rPr lang="en-US" sz="2800" dirty="0"/>
              <a:t>School?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64" y="2678861"/>
            <a:ext cx="8550513" cy="3803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/>
              <a:t>Top Feedback</a:t>
            </a:r>
            <a:r>
              <a:rPr lang="en-US" sz="2600" b="1" dirty="0" smtClean="0"/>
              <a:t>:</a:t>
            </a:r>
            <a:endParaRPr lang="en-US" sz="2600" b="1" dirty="0"/>
          </a:p>
          <a:p>
            <a:pPr>
              <a:buFont typeface="Wingdings" charset="0"/>
              <a:buChar char="Ø"/>
            </a:pPr>
            <a:r>
              <a:rPr lang="en-US" sz="2200" dirty="0"/>
              <a:t>T</a:t>
            </a:r>
            <a:r>
              <a:rPr lang="en-US" sz="2200" dirty="0" smtClean="0"/>
              <a:t>hey </a:t>
            </a:r>
            <a:r>
              <a:rPr lang="en-US" sz="2200" dirty="0"/>
              <a:t>are well overdue and a step in the right </a:t>
            </a:r>
            <a:r>
              <a:rPr lang="en-US" sz="2200" dirty="0" smtClean="0"/>
              <a:t>direction</a:t>
            </a:r>
          </a:p>
          <a:p>
            <a:pPr>
              <a:buFont typeface="Wingdings" charset="0"/>
              <a:buChar char="Ø"/>
            </a:pPr>
            <a:r>
              <a:rPr lang="en-US" sz="2200" dirty="0" smtClean="0"/>
              <a:t>More information from District about the updated plans</a:t>
            </a:r>
          </a:p>
          <a:p>
            <a:pPr>
              <a:buFont typeface="Wingdings" charset="0"/>
              <a:buChar char="Ø"/>
            </a:pPr>
            <a:r>
              <a:rPr lang="en-US" sz="2200" dirty="0" smtClean="0"/>
              <a:t>Prefer the money was spent </a:t>
            </a:r>
            <a:r>
              <a:rPr lang="en-US" sz="2200" dirty="0"/>
              <a:t>on better resources for the </a:t>
            </a:r>
            <a:r>
              <a:rPr lang="en-US" sz="2200" dirty="0" smtClean="0"/>
              <a:t>students</a:t>
            </a:r>
            <a:endParaRPr lang="en-US" dirty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372524" y="0"/>
            <a:ext cx="8168341" cy="806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Myriad Pro"/>
                <a:ea typeface="+mj-ea"/>
                <a:cs typeface="Myriad Pro"/>
              </a:defRPr>
            </a:lvl1pPr>
          </a:lstStyle>
          <a:p>
            <a:pPr algn="r"/>
            <a:r>
              <a:rPr lang="en-US" sz="3600" b="0" i="1" dirty="0" smtClean="0">
                <a:solidFill>
                  <a:schemeClr val="bg1"/>
                </a:solidFill>
                <a:latin typeface="Minion Pro"/>
                <a:cs typeface="Minion Pro"/>
              </a:rPr>
              <a:t>Summer Listening Summary</a:t>
            </a:r>
            <a:endParaRPr lang="en-US" sz="3000" b="0" i="1" dirty="0">
              <a:solidFill>
                <a:schemeClr val="bg1"/>
              </a:solidFill>
              <a:latin typeface="Minion Pro"/>
              <a:cs typeface="Minion Pro"/>
            </a:endParaRPr>
          </a:p>
        </p:txBody>
      </p:sp>
      <p:pic>
        <p:nvPicPr>
          <p:cNvPr id="7" name="Picture 6" descr="Meagan:Users:meagan_c_smith:Desktop:Screen Shot 2017-08-22 at 12.25.31 PM.pn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06"/>
          <a:stretch/>
        </p:blipFill>
        <p:spPr bwMode="auto">
          <a:xfrm>
            <a:off x="311264" y="1125530"/>
            <a:ext cx="1558624" cy="1177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071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368" y="1044093"/>
            <a:ext cx="6455854" cy="12573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What additional facilities improvements at </a:t>
            </a:r>
            <a:r>
              <a:rPr lang="en-US" sz="2800" dirty="0" smtClean="0"/>
              <a:t>Branham High </a:t>
            </a:r>
            <a:r>
              <a:rPr lang="en-US" sz="2800" dirty="0"/>
              <a:t>School do you feel should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be </a:t>
            </a:r>
            <a:r>
              <a:rPr lang="en-US" sz="2800" dirty="0"/>
              <a:t>prioritized?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65" y="2678861"/>
            <a:ext cx="8229600" cy="3803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/>
              <a:t>Top Feedback</a:t>
            </a:r>
            <a:r>
              <a:rPr lang="en-US" sz="2600" b="1" dirty="0" smtClean="0"/>
              <a:t>:</a:t>
            </a:r>
            <a:endParaRPr lang="en-US" sz="2600" b="1" dirty="0"/>
          </a:p>
          <a:p>
            <a:pPr>
              <a:buFont typeface="Wingdings" charset="0"/>
              <a:buChar char="Ø"/>
            </a:pPr>
            <a:r>
              <a:rPr lang="en-US" sz="2200" dirty="0"/>
              <a:t>Band room, bathrooms, </a:t>
            </a:r>
            <a:r>
              <a:rPr lang="en-US" sz="2200" dirty="0" smtClean="0"/>
              <a:t>lockers</a:t>
            </a:r>
            <a:endParaRPr lang="en-US" sz="2200" dirty="0"/>
          </a:p>
          <a:p>
            <a:pPr>
              <a:buFont typeface="Wingdings" charset="0"/>
              <a:buChar char="Ø"/>
            </a:pPr>
            <a:r>
              <a:rPr lang="en-US" sz="2200" dirty="0"/>
              <a:t>Lighting the </a:t>
            </a:r>
            <a:r>
              <a:rPr lang="en-US" sz="2200" dirty="0" smtClean="0"/>
              <a:t>hallways</a:t>
            </a:r>
          </a:p>
          <a:p>
            <a:pPr>
              <a:buFont typeface="Wingdings" charset="0"/>
              <a:buChar char="Ø"/>
            </a:pPr>
            <a:r>
              <a:rPr lang="en-US" sz="2200" dirty="0" smtClean="0"/>
              <a:t>None - get </a:t>
            </a:r>
            <a:r>
              <a:rPr lang="en-US" sz="2200" dirty="0"/>
              <a:t>the current high priorities done. These should have been completed before a new football </a:t>
            </a:r>
            <a:r>
              <a:rPr lang="en-US" sz="2200" dirty="0" smtClean="0"/>
              <a:t>field</a:t>
            </a:r>
          </a:p>
          <a:p>
            <a:pPr>
              <a:buFont typeface="Wingdings" charset="0"/>
              <a:buChar char="Ø"/>
            </a:pPr>
            <a:r>
              <a:rPr lang="en-US" sz="2200" dirty="0" smtClean="0"/>
              <a:t>Air conditioning in every classroom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372524" y="0"/>
            <a:ext cx="8168341" cy="806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Myriad Pro"/>
                <a:ea typeface="+mj-ea"/>
                <a:cs typeface="Myriad Pro"/>
              </a:defRPr>
            </a:lvl1pPr>
          </a:lstStyle>
          <a:p>
            <a:pPr algn="r"/>
            <a:r>
              <a:rPr lang="en-US" sz="3600" b="0" i="1" dirty="0" smtClean="0">
                <a:solidFill>
                  <a:schemeClr val="bg1"/>
                </a:solidFill>
                <a:latin typeface="Minion Pro"/>
                <a:cs typeface="Minion Pro"/>
              </a:rPr>
              <a:t>Summer Listening Summary</a:t>
            </a:r>
            <a:endParaRPr lang="en-US" sz="3000" b="0" i="1" dirty="0">
              <a:solidFill>
                <a:schemeClr val="bg1"/>
              </a:solidFill>
              <a:latin typeface="Minion Pro"/>
              <a:cs typeface="Minion Pro"/>
            </a:endParaRPr>
          </a:p>
        </p:txBody>
      </p:sp>
      <p:pic>
        <p:nvPicPr>
          <p:cNvPr id="7" name="Picture 6" descr="Meagan:Users:meagan_c_smith:Desktop:Screen Shot 2017-08-22 at 12.25.31 PM.pn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06"/>
          <a:stretch/>
        </p:blipFill>
        <p:spPr bwMode="auto">
          <a:xfrm>
            <a:off x="311264" y="1125530"/>
            <a:ext cx="1558624" cy="1177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512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anham Mailer 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24" y="1021037"/>
            <a:ext cx="1755884" cy="135681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7" name="Title Placeholder 1"/>
          <p:cNvSpPr txBox="1">
            <a:spLocks/>
          </p:cNvSpPr>
          <p:nvPr/>
        </p:nvSpPr>
        <p:spPr>
          <a:xfrm>
            <a:off x="372524" y="0"/>
            <a:ext cx="8168341" cy="806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Myriad Pro"/>
                <a:ea typeface="+mj-ea"/>
                <a:cs typeface="Myriad Pro"/>
              </a:defRPr>
            </a:lvl1pPr>
          </a:lstStyle>
          <a:p>
            <a:pPr algn="r"/>
            <a:r>
              <a:rPr lang="en-US" sz="3600" b="0" i="1" dirty="0" smtClean="0">
                <a:solidFill>
                  <a:schemeClr val="bg1"/>
                </a:solidFill>
                <a:latin typeface="Minion Pro"/>
                <a:cs typeface="Minion Pro"/>
              </a:rPr>
              <a:t>Summer Listening Summary</a:t>
            </a:r>
            <a:endParaRPr lang="en-US" sz="3000" b="0" i="1" dirty="0">
              <a:solidFill>
                <a:schemeClr val="bg1"/>
              </a:solidFill>
              <a:latin typeface="Minion Pro"/>
              <a:cs typeface="Minion Pro"/>
            </a:endParaRPr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8187267" y="8105206"/>
            <a:ext cx="990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6D3EEF-DE4E-429D-8EC4-DDC531AFF587}" type="slidenum">
              <a:rPr lang="en-US" sz="1000" smtClean="0"/>
              <a:pPr algn="r"/>
              <a:t>1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4377" y="1660888"/>
            <a:ext cx="174422" cy="34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Branham Mailer 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026" y="1029194"/>
            <a:ext cx="1755884" cy="13568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Del Mar Mailer 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534" y="1029194"/>
            <a:ext cx="1755884" cy="135681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 descr="Del Mar Mailer 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317" y="1029194"/>
            <a:ext cx="1755884" cy="135681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Leigh Mailer 2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582" y="2686883"/>
            <a:ext cx="1755884" cy="135681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Leigh Mailer 1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755" y="2686883"/>
            <a:ext cx="1755885" cy="135681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 descr="Prospect Mailer 2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534" y="4390121"/>
            <a:ext cx="1755884" cy="135681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 descr="Westmont Mailer 2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24" y="4390121"/>
            <a:ext cx="1755884" cy="135681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 descr="Westmont Mailer 1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026" y="4390121"/>
            <a:ext cx="1755884" cy="135681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 descr="Prospect Mailer 1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317" y="4390121"/>
            <a:ext cx="1755885" cy="135681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589322" y="5946324"/>
            <a:ext cx="60871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Myriad Pro"/>
                <a:cs typeface="Myriad Pro"/>
              </a:rPr>
              <a:t>5 customized mailers were sent to Campbell UHSD Parents and Voters in approximately 65,000 households.</a:t>
            </a:r>
            <a:endParaRPr lang="en-US" sz="1600" b="1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61509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372524" y="0"/>
            <a:ext cx="8168341" cy="806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Myriad Pro"/>
                <a:ea typeface="+mj-ea"/>
                <a:cs typeface="Myriad Pro"/>
              </a:defRPr>
            </a:lvl1pPr>
          </a:lstStyle>
          <a:p>
            <a:pPr algn="r"/>
            <a:r>
              <a:rPr lang="en-US" sz="3600" b="0" i="1" dirty="0" smtClean="0">
                <a:solidFill>
                  <a:schemeClr val="bg1"/>
                </a:solidFill>
                <a:latin typeface="Minion Pro"/>
                <a:cs typeface="Minion Pro"/>
              </a:rPr>
              <a:t>Prospect High School</a:t>
            </a:r>
            <a:endParaRPr lang="en-US" sz="3000" b="0" i="1" dirty="0">
              <a:solidFill>
                <a:schemeClr val="bg1"/>
              </a:solidFill>
              <a:latin typeface="Minion Pro"/>
              <a:cs typeface="Minion Pro"/>
            </a:endParaRPr>
          </a:p>
        </p:txBody>
      </p:sp>
      <p:pic>
        <p:nvPicPr>
          <p:cNvPr id="6" name="Picture 5" descr="Prospect Mailer 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8264">
            <a:off x="373405" y="1352549"/>
            <a:ext cx="4140281" cy="319930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Prospect Mailer 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961" y="2695576"/>
            <a:ext cx="4140281" cy="319930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6525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0812" y="1017153"/>
            <a:ext cx="7251118" cy="12573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What do you think about the planned facilities improvements </a:t>
            </a:r>
            <a:r>
              <a:rPr lang="en-US" sz="2800" dirty="0" smtClean="0"/>
              <a:t>at Prospect High </a:t>
            </a:r>
            <a:r>
              <a:rPr lang="en-US" sz="2800" dirty="0"/>
              <a:t>School?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64" y="2678861"/>
            <a:ext cx="8550513" cy="3803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/>
              <a:t>Top Feedback</a:t>
            </a:r>
            <a:r>
              <a:rPr lang="en-US" sz="2600" b="1" dirty="0" smtClean="0"/>
              <a:t>:</a:t>
            </a:r>
            <a:endParaRPr lang="en-US" sz="2600" b="1" dirty="0"/>
          </a:p>
          <a:p>
            <a:pPr>
              <a:buFont typeface="Wingdings" charset="0"/>
              <a:buChar char="Ø"/>
            </a:pPr>
            <a:r>
              <a:rPr lang="en-US" sz="2200" dirty="0" smtClean="0"/>
              <a:t>Excited</a:t>
            </a:r>
            <a:r>
              <a:rPr lang="en-US" sz="2200" dirty="0"/>
              <a:t>! Much </a:t>
            </a:r>
            <a:r>
              <a:rPr lang="en-US" sz="2200" dirty="0" smtClean="0"/>
              <a:t>needed</a:t>
            </a:r>
          </a:p>
          <a:p>
            <a:pPr>
              <a:buFont typeface="Wingdings" charset="0"/>
              <a:buChar char="Ø"/>
            </a:pPr>
            <a:r>
              <a:rPr lang="en-US" sz="2200" dirty="0"/>
              <a:t>The cafeteria/student union is the most compelling since the cafeteria is not used for really much at this </a:t>
            </a:r>
            <a:r>
              <a:rPr lang="en-US" sz="2200" dirty="0" smtClean="0"/>
              <a:t>point</a:t>
            </a:r>
          </a:p>
          <a:p>
            <a:pPr>
              <a:buFont typeface="Wingdings" charset="0"/>
              <a:buChar char="Ø"/>
            </a:pPr>
            <a:r>
              <a:rPr lang="en-US" sz="2200" dirty="0"/>
              <a:t>L</a:t>
            </a:r>
            <a:r>
              <a:rPr lang="en-US" sz="2200" dirty="0" smtClean="0"/>
              <a:t>ike </a:t>
            </a:r>
            <a:r>
              <a:rPr lang="en-US" sz="2200" dirty="0"/>
              <a:t>the idea of 2 story pre-cast buildings since Prospect has a fairly small </a:t>
            </a:r>
            <a:r>
              <a:rPr lang="en-US" sz="2200" dirty="0" smtClean="0"/>
              <a:t>footprint</a:t>
            </a:r>
            <a:endParaRPr lang="en-US" sz="2200" dirty="0"/>
          </a:p>
          <a:p>
            <a:pPr>
              <a:buFont typeface="Wingdings" charset="0"/>
              <a:buChar char="Ø"/>
            </a:pPr>
            <a:r>
              <a:rPr lang="en-US" sz="2200" dirty="0"/>
              <a:t>Didn't know much about it until I took this survey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372524" y="0"/>
            <a:ext cx="8168341" cy="806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Myriad Pro"/>
                <a:ea typeface="+mj-ea"/>
                <a:cs typeface="Myriad Pro"/>
              </a:defRPr>
            </a:lvl1pPr>
          </a:lstStyle>
          <a:p>
            <a:pPr algn="r"/>
            <a:r>
              <a:rPr lang="en-US" sz="3600" b="0" i="1" dirty="0" smtClean="0">
                <a:solidFill>
                  <a:schemeClr val="bg1"/>
                </a:solidFill>
                <a:latin typeface="Minion Pro"/>
                <a:cs typeface="Minion Pro"/>
              </a:rPr>
              <a:t>Summer Listening Summary</a:t>
            </a:r>
            <a:endParaRPr lang="en-US" sz="3000" b="0" i="1" dirty="0">
              <a:solidFill>
                <a:schemeClr val="bg1"/>
              </a:solidFill>
              <a:latin typeface="Minion Pro"/>
              <a:cs typeface="Minion Pro"/>
            </a:endParaRPr>
          </a:p>
        </p:txBody>
      </p:sp>
      <p:pic>
        <p:nvPicPr>
          <p:cNvPr id="6" name="Picture 5" descr="Meagan:Users:meagan_c_smith:Desktop:Screen Shot 2017-08-22 at 12.24.54 PM.pn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07"/>
          <a:stretch/>
        </p:blipFill>
        <p:spPr bwMode="auto">
          <a:xfrm>
            <a:off x="372524" y="1235063"/>
            <a:ext cx="1273645" cy="1039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1461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368" y="1044093"/>
            <a:ext cx="6455854" cy="12573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What additional facilities improvements at </a:t>
            </a:r>
            <a:r>
              <a:rPr lang="en-US" sz="2800" dirty="0" smtClean="0"/>
              <a:t>Prospect High </a:t>
            </a:r>
            <a:r>
              <a:rPr lang="en-US" sz="2800" dirty="0"/>
              <a:t>School do you feel should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be </a:t>
            </a:r>
            <a:r>
              <a:rPr lang="en-US" sz="2800" dirty="0"/>
              <a:t>prioritized?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65" y="2678861"/>
            <a:ext cx="8229600" cy="3803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/>
              <a:t>Top Feedback</a:t>
            </a:r>
            <a:r>
              <a:rPr lang="en-US" sz="2600" b="1" dirty="0" smtClean="0"/>
              <a:t>:</a:t>
            </a:r>
            <a:endParaRPr lang="en-US" sz="2600" b="1" dirty="0"/>
          </a:p>
          <a:p>
            <a:pPr>
              <a:buFont typeface="Wingdings" charset="0"/>
              <a:buChar char="Ø"/>
            </a:pPr>
            <a:r>
              <a:rPr lang="en-US" sz="2200" dirty="0" smtClean="0"/>
              <a:t>Fix </a:t>
            </a:r>
            <a:r>
              <a:rPr lang="en-US" sz="2200" dirty="0"/>
              <a:t>or remove the broken </a:t>
            </a:r>
            <a:r>
              <a:rPr lang="en-US" sz="2200" dirty="0" smtClean="0"/>
              <a:t>lockers</a:t>
            </a:r>
            <a:endParaRPr lang="en-US" sz="2200" dirty="0"/>
          </a:p>
          <a:p>
            <a:pPr>
              <a:buFont typeface="Wingdings" charset="0"/>
              <a:buChar char="Ø"/>
            </a:pPr>
            <a:r>
              <a:rPr lang="en-US" sz="2200" dirty="0" smtClean="0"/>
              <a:t>Graffiti removal</a:t>
            </a:r>
            <a:endParaRPr lang="en-US" sz="2200" dirty="0"/>
          </a:p>
          <a:p>
            <a:pPr>
              <a:buFont typeface="Wingdings" charset="0"/>
              <a:buChar char="Ø"/>
            </a:pPr>
            <a:r>
              <a:rPr lang="en-US" sz="2200" dirty="0" smtClean="0"/>
              <a:t>Bathrooms</a:t>
            </a:r>
          </a:p>
          <a:p>
            <a:pPr>
              <a:buFont typeface="Wingdings" charset="0"/>
              <a:buChar char="Ø"/>
            </a:pPr>
            <a:r>
              <a:rPr lang="en-US" sz="2200" dirty="0"/>
              <a:t>Designated and well-marked </a:t>
            </a:r>
            <a:r>
              <a:rPr lang="en-US" sz="2200" dirty="0" smtClean="0"/>
              <a:t>recycling and trash </a:t>
            </a:r>
            <a:r>
              <a:rPr lang="en-US" sz="2200" dirty="0"/>
              <a:t>containers </a:t>
            </a:r>
            <a:endParaRPr lang="en-US" sz="2200" dirty="0" smtClean="0"/>
          </a:p>
          <a:p>
            <a:pPr>
              <a:buFont typeface="Wingdings" charset="0"/>
              <a:buChar char="Ø"/>
            </a:pPr>
            <a:r>
              <a:rPr lang="en-US" sz="2200" dirty="0" smtClean="0"/>
              <a:t>Air conditioning in every classroom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372524" y="0"/>
            <a:ext cx="8168341" cy="806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Myriad Pro"/>
                <a:ea typeface="+mj-ea"/>
                <a:cs typeface="Myriad Pro"/>
              </a:defRPr>
            </a:lvl1pPr>
          </a:lstStyle>
          <a:p>
            <a:pPr algn="r"/>
            <a:r>
              <a:rPr lang="en-US" sz="3600" b="0" i="1" dirty="0" smtClean="0">
                <a:solidFill>
                  <a:schemeClr val="bg1"/>
                </a:solidFill>
                <a:latin typeface="Minion Pro"/>
                <a:cs typeface="Minion Pro"/>
              </a:rPr>
              <a:t>Summer Listening Summary</a:t>
            </a:r>
            <a:endParaRPr lang="en-US" sz="3000" b="0" i="1" dirty="0">
              <a:solidFill>
                <a:schemeClr val="bg1"/>
              </a:solidFill>
              <a:latin typeface="Minion Pro"/>
              <a:cs typeface="Minion Pro"/>
            </a:endParaRPr>
          </a:p>
        </p:txBody>
      </p:sp>
      <p:pic>
        <p:nvPicPr>
          <p:cNvPr id="6" name="Picture 5" descr="Meagan:Users:meagan_c_smith:Desktop:Screen Shot 2017-08-22 at 12.24.54 PM.pn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07"/>
          <a:stretch/>
        </p:blipFill>
        <p:spPr bwMode="auto">
          <a:xfrm>
            <a:off x="372524" y="1235063"/>
            <a:ext cx="1273645" cy="1039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3536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H="1">
            <a:off x="-7" y="0"/>
            <a:ext cx="9143999" cy="5637388"/>
          </a:xfrm>
          <a:prstGeom prst="rect">
            <a:avLst/>
          </a:prstGeom>
          <a:solidFill>
            <a:srgbClr val="6895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-8" y="5312833"/>
            <a:ext cx="9143999" cy="3245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58" y="6045497"/>
            <a:ext cx="3312651" cy="439961"/>
          </a:xfrm>
          <a:prstGeom prst="rect">
            <a:avLst/>
          </a:prstGeom>
        </p:spPr>
      </p:pic>
      <p:sp>
        <p:nvSpPr>
          <p:cNvPr id="11" name="Rectangle 3"/>
          <p:cNvSpPr txBox="1">
            <a:spLocks/>
          </p:cNvSpPr>
          <p:nvPr/>
        </p:nvSpPr>
        <p:spPr>
          <a:xfrm>
            <a:off x="4137391" y="5959904"/>
            <a:ext cx="2657121" cy="68642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 smtClean="0">
                <a:latin typeface="Myriad Pro"/>
                <a:cs typeface="Myriad Pro"/>
              </a:rPr>
              <a:t>5111 Telegraph Ave. #307</a:t>
            </a:r>
          </a:p>
          <a:p>
            <a:pPr marL="0" indent="0">
              <a:buNone/>
            </a:pPr>
            <a:r>
              <a:rPr lang="en-US" sz="1500" dirty="0" smtClean="0">
                <a:latin typeface="Myriad Pro"/>
                <a:cs typeface="Myriad Pro"/>
              </a:rPr>
              <a:t>Oakland, CA  94609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843" y="963420"/>
            <a:ext cx="5194300" cy="3776666"/>
          </a:xfrm>
          <a:prstGeom prst="rect">
            <a:avLst/>
          </a:prstGeom>
          <a:solidFill>
            <a:srgbClr val="689533"/>
          </a:solidFill>
        </p:spPr>
      </p:pic>
      <p:sp>
        <p:nvSpPr>
          <p:cNvPr id="12" name="Rectangle 3"/>
          <p:cNvSpPr txBox="1">
            <a:spLocks/>
          </p:cNvSpPr>
          <p:nvPr/>
        </p:nvSpPr>
        <p:spPr>
          <a:xfrm>
            <a:off x="6712656" y="5959904"/>
            <a:ext cx="2166055" cy="59193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>
                <a:latin typeface="Myriad Pro"/>
                <a:cs typeface="Myriad Pro"/>
              </a:rPr>
              <a:t>www.cliffordmoss.com </a:t>
            </a:r>
            <a:endParaRPr lang="en-US" sz="1500" dirty="0">
              <a:latin typeface="Myriad Pro"/>
              <a:ea typeface="Wingdings"/>
              <a:cs typeface="Myriad Pro"/>
              <a:sym typeface="Wingdings"/>
            </a:endParaRPr>
          </a:p>
          <a:p>
            <a:pPr marL="0" indent="0">
              <a:buNone/>
            </a:pPr>
            <a:r>
              <a:rPr lang="en-US" sz="1500" dirty="0">
                <a:latin typeface="Myriad Pro"/>
                <a:cs typeface="Myriad Pro"/>
              </a:rPr>
              <a:t>Phone: </a:t>
            </a:r>
            <a:r>
              <a:rPr lang="en-US" sz="1500" dirty="0" smtClean="0">
                <a:latin typeface="Myriad Pro"/>
                <a:cs typeface="Myriad Pro"/>
              </a:rPr>
              <a:t>(510) 907</a:t>
            </a:r>
            <a:r>
              <a:rPr lang="en-US" sz="1500" dirty="0">
                <a:latin typeface="Myriad Pro"/>
                <a:cs typeface="Myriad Pro"/>
              </a:rPr>
              <a:t>-3195    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016738" y="5959904"/>
            <a:ext cx="0" cy="591933"/>
          </a:xfrm>
          <a:prstGeom prst="line">
            <a:avLst/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53200" y="5959904"/>
            <a:ext cx="0" cy="591933"/>
          </a:xfrm>
          <a:prstGeom prst="line">
            <a:avLst/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Placeholder 1"/>
          <p:cNvSpPr txBox="1">
            <a:spLocks/>
          </p:cNvSpPr>
          <p:nvPr/>
        </p:nvSpPr>
        <p:spPr>
          <a:xfrm>
            <a:off x="372524" y="0"/>
            <a:ext cx="8168341" cy="806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Myriad Pro"/>
                <a:ea typeface="+mj-ea"/>
                <a:cs typeface="Myriad Pro"/>
              </a:defRPr>
            </a:lvl1pPr>
          </a:lstStyle>
          <a:p>
            <a:pPr algn="r"/>
            <a:r>
              <a:rPr lang="en-US" sz="3600" b="0" i="1" dirty="0" smtClean="0">
                <a:solidFill>
                  <a:schemeClr val="bg1"/>
                </a:solidFill>
                <a:latin typeface="Minion Pro"/>
                <a:cs typeface="Minion Pro"/>
              </a:rPr>
              <a:t>Summer Listening Summary</a:t>
            </a:r>
            <a:endParaRPr lang="en-US" sz="3000" b="0" i="1" dirty="0">
              <a:solidFill>
                <a:schemeClr val="bg1"/>
              </a:solidFill>
              <a:latin typeface="Minion Pro"/>
              <a:cs typeface="Minion Pro"/>
            </a:endParaRPr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8187267" y="8105206"/>
            <a:ext cx="990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6D3EEF-DE4E-429D-8EC4-DDC531AFF587}" type="slidenum">
              <a:rPr lang="en-US" sz="1000" smtClean="0"/>
              <a:pPr algn="r"/>
              <a:t>2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4377" y="1660888"/>
            <a:ext cx="174422" cy="34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 descr="Meagan:Users:meagan_c_smith:Desktop:Screen Shot 2017-08-22 at 12.24.54 PM.pn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07"/>
          <a:stretch/>
        </p:blipFill>
        <p:spPr bwMode="auto">
          <a:xfrm>
            <a:off x="228425" y="1753881"/>
            <a:ext cx="3458773" cy="8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Meagan:Users:meagan_c_smith:Desktop:Screen Shot 2017-08-22 at 12.25.31 PM.pn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5773" y="3711095"/>
            <a:ext cx="3441425" cy="78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Meagan:Users:meagan_c_smith:Desktop:Screen Shot 2017-08-22 at 12.26.00 PM.pn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5773" y="5556743"/>
            <a:ext cx="3441425" cy="762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Meagan:Users:meagan_c_smith:Desktop:Screen Shot 2017-08-22 at 12.28.56 PM.pn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5772" y="4748032"/>
            <a:ext cx="3441425" cy="655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Meagan:Users:meagan_c_smith:Desktop:Screen Shot 2017-08-22 at 12.43.46 PM.pn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5773" y="2772114"/>
            <a:ext cx="3441425" cy="78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download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85" y="926274"/>
            <a:ext cx="4597364" cy="678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4622" y="1737303"/>
            <a:ext cx="511415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Using the online tool </a:t>
            </a:r>
            <a:r>
              <a:rPr lang="mr-IN" b="1" dirty="0" smtClean="0"/>
              <a:t>–</a:t>
            </a:r>
            <a:r>
              <a:rPr lang="en-US" b="1" dirty="0" smtClean="0"/>
              <a:t> SurveyMonkey </a:t>
            </a:r>
            <a:r>
              <a:rPr lang="mr-IN" b="1" dirty="0" smtClean="0"/>
              <a:t>–</a:t>
            </a:r>
            <a:r>
              <a:rPr lang="en-US" b="1" dirty="0" smtClean="0"/>
              <a:t> five surveys were created customized by high school designed to solicit input from the CUHSD community about the District overall and the facilities plans for school.</a:t>
            </a:r>
          </a:p>
          <a:p>
            <a:endParaRPr lang="en-US" b="1" dirty="0"/>
          </a:p>
          <a:p>
            <a:r>
              <a:rPr lang="en-US" b="1" dirty="0" smtClean="0"/>
              <a:t>The survey links were included on:</a:t>
            </a:r>
            <a:endParaRPr lang="cs-CZ" b="1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en-US" b="1" dirty="0"/>
              <a:t>Each of the </a:t>
            </a:r>
            <a:r>
              <a:rPr lang="cs-CZ" b="1" dirty="0"/>
              <a:t>65,000 mailers </a:t>
            </a:r>
            <a:endParaRPr lang="cs-CZ" b="1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cs-CZ" b="1" dirty="0" smtClean="0"/>
              <a:t>The District‘s home page, Facebook and Twitter</a:t>
            </a:r>
            <a:endParaRPr lang="cs-CZ" b="1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cs-CZ" b="1" dirty="0" smtClean="0"/>
              <a:t>The website, Facebook and Twitter for each of the</a:t>
            </a:r>
            <a:r>
              <a:rPr lang="cs-CZ" b="1" dirty="0"/>
              <a:t> </a:t>
            </a:r>
            <a:r>
              <a:rPr lang="cs-CZ" b="1" dirty="0" smtClean="0"/>
              <a:t>five high schools</a:t>
            </a:r>
            <a:endParaRPr lang="cs-CZ" b="1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cs-CZ" b="1" dirty="0" smtClean="0"/>
              <a:t>Two targeted online campaigns to CUHSD voters   </a:t>
            </a:r>
            <a:br>
              <a:rPr lang="cs-CZ" b="1" dirty="0" smtClean="0"/>
            </a:br>
            <a:r>
              <a:rPr lang="cs-CZ" b="1" dirty="0" smtClean="0"/>
              <a:t>   over a seven day period</a:t>
            </a:r>
          </a:p>
          <a:p>
            <a:endParaRPr lang="en-US" b="1" dirty="0"/>
          </a:p>
          <a:p>
            <a:r>
              <a:rPr lang="en-US" b="1" dirty="0" smtClean="0"/>
              <a:t>We received 71 total responses.</a:t>
            </a:r>
            <a:br>
              <a:rPr lang="en-US" b="1" dirty="0" smtClean="0"/>
            </a:br>
            <a:r>
              <a:rPr lang="en-US" b="1" dirty="0" smtClean="0"/>
              <a:t>Of those who responded, over 40% indicated they were CUHSD parents.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59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Placeholder 1"/>
          <p:cNvSpPr txBox="1">
            <a:spLocks/>
          </p:cNvSpPr>
          <p:nvPr/>
        </p:nvSpPr>
        <p:spPr>
          <a:xfrm>
            <a:off x="372524" y="0"/>
            <a:ext cx="8168341" cy="806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Myriad Pro"/>
                <a:ea typeface="+mj-ea"/>
                <a:cs typeface="Myriad Pro"/>
              </a:defRPr>
            </a:lvl1pPr>
          </a:lstStyle>
          <a:p>
            <a:pPr algn="r"/>
            <a:r>
              <a:rPr lang="en-US" sz="3600" b="0" i="1" dirty="0" smtClean="0">
                <a:solidFill>
                  <a:schemeClr val="bg1"/>
                </a:solidFill>
                <a:latin typeface="Minion Pro"/>
                <a:cs typeface="Minion Pro"/>
              </a:rPr>
              <a:t>Summer Listening Summary</a:t>
            </a:r>
            <a:endParaRPr lang="en-US" sz="3000" b="0" i="1" dirty="0">
              <a:solidFill>
                <a:schemeClr val="bg1"/>
              </a:solidFill>
              <a:latin typeface="Minion Pro"/>
              <a:cs typeface="Minion Pro"/>
            </a:endParaRPr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8187267" y="8105206"/>
            <a:ext cx="9906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6D3EEF-DE4E-429D-8EC4-DDC531AFF587}" type="slidenum">
              <a:rPr lang="en-US" sz="1000" smtClean="0"/>
              <a:pPr algn="r"/>
              <a:t>3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4377" y="1660888"/>
            <a:ext cx="174422" cy="34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2524" y="5027564"/>
            <a:ext cx="4086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 smtClean="0">
                <a:latin typeface="Myriad Pro"/>
                <a:cs typeface="Myriad Pro"/>
              </a:rPr>
              <a:t>820,955 ad </a:t>
            </a:r>
            <a:r>
              <a:rPr lang="en-US" sz="1600" b="1" dirty="0" smtClean="0">
                <a:latin typeface="Myriad Pro"/>
                <a:cs typeface="Myriad Pro"/>
              </a:rPr>
              <a:t>impressions </a:t>
            </a:r>
            <a:r>
              <a:rPr lang="en-US" sz="1600" b="1" dirty="0">
                <a:latin typeface="Myriad Pro"/>
                <a:cs typeface="Myriad Pro"/>
              </a:rPr>
              <a:t>were delivered </a:t>
            </a:r>
            <a:r>
              <a:rPr lang="en-US" sz="1600" b="1" dirty="0" smtClean="0">
                <a:latin typeface="Myriad Pro"/>
                <a:cs typeface="Myriad Pro"/>
              </a:rPr>
              <a:t>to CUHSD Registered </a:t>
            </a:r>
            <a:r>
              <a:rPr lang="en-US" sz="1600" b="1" dirty="0">
                <a:latin typeface="Myriad Pro"/>
                <a:cs typeface="Myriad Pro"/>
              </a:rPr>
              <a:t>V</a:t>
            </a:r>
            <a:r>
              <a:rPr lang="en-US" sz="1600" b="1" dirty="0" smtClean="0">
                <a:latin typeface="Myriad Pro"/>
                <a:cs typeface="Myriad Pro"/>
              </a:rPr>
              <a:t>oters age 18 </a:t>
            </a:r>
            <a:r>
              <a:rPr lang="mr-IN" sz="1600" b="1" dirty="0" smtClean="0">
                <a:latin typeface="Myriad Pro"/>
                <a:cs typeface="Myriad Pro"/>
              </a:rPr>
              <a:t>–</a:t>
            </a:r>
            <a:r>
              <a:rPr lang="en-US" sz="1600" b="1" dirty="0" smtClean="0">
                <a:latin typeface="Myriad Pro"/>
                <a:cs typeface="Myriad Pro"/>
              </a:rPr>
              <a:t> 59 via </a:t>
            </a:r>
            <a:r>
              <a:rPr lang="en-US" sz="1600" b="1" dirty="0">
                <a:latin typeface="Myriad Pro"/>
                <a:cs typeface="Myriad Pro"/>
              </a:rPr>
              <a:t>both desktop and mobile device ads.</a:t>
            </a:r>
          </a:p>
        </p:txBody>
      </p:sp>
      <p:pic>
        <p:nvPicPr>
          <p:cNvPr id="13" name="Picture 12" descr="CampbellUHSD_Survey_WebBanners_FB254x13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23" y="2807338"/>
            <a:ext cx="3114971" cy="163106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6" name="Picture 15" descr="Screen Shot 2017-08-26 at 12.16.36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608" y="2450458"/>
            <a:ext cx="2806127" cy="2450649"/>
          </a:xfrm>
          <a:prstGeom prst="rect">
            <a:avLst/>
          </a:prstGeom>
        </p:spPr>
      </p:pic>
      <p:pic>
        <p:nvPicPr>
          <p:cNvPr id="18" name="Picture 17" descr="CampbellUHSD_Survey_FB1200x62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192" y="2965543"/>
            <a:ext cx="2518809" cy="1332818"/>
          </a:xfrm>
          <a:prstGeom prst="rect">
            <a:avLst/>
          </a:prstGeom>
        </p:spPr>
      </p:pic>
      <p:pic>
        <p:nvPicPr>
          <p:cNvPr id="21" name="Picture 20" descr="display-ads-digital-marketing-principles BW copy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419"/>
          <a:stretch/>
        </p:blipFill>
        <p:spPr>
          <a:xfrm>
            <a:off x="1215108" y="1106890"/>
            <a:ext cx="1702624" cy="1205234"/>
          </a:xfrm>
          <a:prstGeom prst="rect">
            <a:avLst/>
          </a:prstGeom>
        </p:spPr>
      </p:pic>
      <p:pic>
        <p:nvPicPr>
          <p:cNvPr id="22" name="Picture 21" descr="facebook_logo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7791" y="1344017"/>
            <a:ext cx="762000" cy="762000"/>
          </a:xfrm>
          <a:prstGeom prst="rect">
            <a:avLst/>
          </a:prstGeom>
        </p:spPr>
      </p:pic>
      <p:pic>
        <p:nvPicPr>
          <p:cNvPr id="20" name="Picture 19" descr="CampbellUHSD_Survey_WebBanners_D160x600..gi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716" y="2563346"/>
            <a:ext cx="582713" cy="21851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749003" y="1344017"/>
            <a:ext cx="375752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000" b="1" dirty="0" smtClean="0">
                <a:solidFill>
                  <a:srgbClr val="000000"/>
                </a:solidFill>
                <a:ea typeface="ＭＳ Ｐゴシック" charset="-128"/>
                <a:cs typeface="+mn-cs"/>
              </a:rPr>
              <a:t>Online Ads</a:t>
            </a:r>
            <a:endParaRPr lang="en-US" sz="3000" b="1" dirty="0">
              <a:solidFill>
                <a:srgbClr val="000000"/>
              </a:solidFill>
              <a:ea typeface="ＭＳ Ｐゴシック" charset="-128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41700" y="5027564"/>
            <a:ext cx="3902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600" b="1" dirty="0">
                <a:latin typeface="Myriad Pro"/>
                <a:cs typeface="Myriad Pro"/>
              </a:rPr>
              <a:t>42,373</a:t>
            </a:r>
            <a:r>
              <a:rPr lang="fi-FI" sz="1600" b="1" dirty="0" smtClean="0">
                <a:latin typeface="Myriad Pro"/>
                <a:cs typeface="Myriad Pro"/>
              </a:rPr>
              <a:t> ad </a:t>
            </a:r>
            <a:r>
              <a:rPr lang="en-US" sz="1600" b="1" dirty="0" smtClean="0">
                <a:latin typeface="Myriad Pro"/>
                <a:cs typeface="Myriad Pro"/>
              </a:rPr>
              <a:t>impressions </a:t>
            </a:r>
            <a:r>
              <a:rPr lang="en-US" sz="1600" b="1" dirty="0">
                <a:latin typeface="Myriad Pro"/>
                <a:cs typeface="Myriad Pro"/>
              </a:rPr>
              <a:t>were delivered </a:t>
            </a:r>
            <a:r>
              <a:rPr lang="en-US" sz="1600" b="1" dirty="0" smtClean="0">
                <a:latin typeface="Myriad Pro"/>
                <a:cs typeface="Myriad Pro"/>
              </a:rPr>
              <a:t>to CUHSD Registered </a:t>
            </a:r>
            <a:r>
              <a:rPr lang="en-US" sz="1600" b="1" dirty="0">
                <a:latin typeface="Myriad Pro"/>
                <a:cs typeface="Myriad Pro"/>
              </a:rPr>
              <a:t>V</a:t>
            </a:r>
            <a:r>
              <a:rPr lang="en-US" sz="1600" b="1" dirty="0" smtClean="0">
                <a:latin typeface="Myriad Pro"/>
                <a:cs typeface="Myriad Pro"/>
              </a:rPr>
              <a:t>oters age 18 </a:t>
            </a:r>
            <a:r>
              <a:rPr lang="mr-IN" sz="1600" b="1" dirty="0" smtClean="0">
                <a:latin typeface="Myriad Pro"/>
                <a:cs typeface="Myriad Pro"/>
              </a:rPr>
              <a:t>–</a:t>
            </a:r>
            <a:r>
              <a:rPr lang="en-US" sz="1600" b="1" dirty="0" smtClean="0">
                <a:latin typeface="Myriad Pro"/>
                <a:cs typeface="Myriad Pro"/>
              </a:rPr>
              <a:t> 59 via their Facebook Newsfeed.</a:t>
            </a:r>
            <a:endParaRPr lang="en-US" sz="1600" b="1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25317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964" y="1230992"/>
            <a:ext cx="6383901" cy="1143000"/>
          </a:xfrm>
        </p:spPr>
        <p:txBody>
          <a:bodyPr>
            <a:normAutofit/>
          </a:bodyPr>
          <a:lstStyle/>
          <a:p>
            <a:r>
              <a:rPr lang="en-US" sz="2800" dirty="0"/>
              <a:t>What do you appreciate about the Campbell Union High School District?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679986"/>
            <a:ext cx="8813800" cy="3803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 smtClean="0"/>
              <a:t>Top Themes:</a:t>
            </a:r>
          </a:p>
          <a:p>
            <a:pPr>
              <a:buFont typeface="Wingdings" charset="0"/>
              <a:buChar char="Ø"/>
            </a:pPr>
            <a:r>
              <a:rPr lang="en-US" sz="2200" dirty="0" smtClean="0"/>
              <a:t>Quality </a:t>
            </a:r>
            <a:r>
              <a:rPr lang="en-US" sz="2200" dirty="0"/>
              <a:t>of </a:t>
            </a:r>
            <a:r>
              <a:rPr lang="en-US" sz="2200" dirty="0" smtClean="0"/>
              <a:t>education</a:t>
            </a:r>
          </a:p>
          <a:p>
            <a:pPr>
              <a:buFont typeface="Wingdings" charset="0"/>
              <a:buChar char="Ø"/>
            </a:pPr>
            <a:r>
              <a:rPr lang="en-US" sz="2200" dirty="0" smtClean="0"/>
              <a:t>Community feeling</a:t>
            </a:r>
          </a:p>
          <a:p>
            <a:pPr>
              <a:buFont typeface="Wingdings" charset="0"/>
              <a:buChar char="Ø"/>
            </a:pPr>
            <a:r>
              <a:rPr lang="en-US" sz="2200" dirty="0" smtClean="0"/>
              <a:t>Excellent teachers</a:t>
            </a:r>
          </a:p>
          <a:p>
            <a:pPr>
              <a:buFont typeface="Wingdings" charset="0"/>
              <a:buChar char="Ø"/>
            </a:pPr>
            <a:r>
              <a:rPr lang="en-US" sz="2200" dirty="0" smtClean="0"/>
              <a:t>Diverse student body</a:t>
            </a:r>
          </a:p>
          <a:p>
            <a:pPr>
              <a:buFont typeface="Wingdings" charset="0"/>
              <a:buChar char="Ø"/>
            </a:pPr>
            <a:r>
              <a:rPr lang="en-US" sz="2200" dirty="0" smtClean="0"/>
              <a:t>Effort made by District to communicate and listen to the community</a:t>
            </a:r>
          </a:p>
          <a:p>
            <a:pPr>
              <a:buFont typeface="Wingdings" charset="0"/>
              <a:buChar char="Ø"/>
            </a:pPr>
            <a:r>
              <a:rPr lang="en-US" sz="2200" dirty="0" smtClean="0"/>
              <a:t>Extracurricular activities like FFA, sports and theater</a:t>
            </a:r>
          </a:p>
          <a:p>
            <a:pPr>
              <a:buFont typeface="Wingdings" charset="0"/>
              <a:buChar char="Ø"/>
            </a:pPr>
            <a:endParaRPr lang="en-US" dirty="0" smtClean="0"/>
          </a:p>
          <a:p>
            <a:pPr>
              <a:buFont typeface="Wingdings" charset="0"/>
              <a:buChar char="Ø"/>
            </a:pPr>
            <a:endParaRPr lang="en-US" dirty="0"/>
          </a:p>
        </p:txBody>
      </p:sp>
      <p:pic>
        <p:nvPicPr>
          <p:cNvPr id="4" name="Picture 3" descr="CUHSD Logo Roun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18" y="1051243"/>
            <a:ext cx="1547875" cy="1539978"/>
          </a:xfrm>
          <a:prstGeom prst="rect">
            <a:avLst/>
          </a:prstGeom>
        </p:spPr>
      </p:pic>
      <p:sp>
        <p:nvSpPr>
          <p:cNvPr id="5" name="Title Placeholder 1"/>
          <p:cNvSpPr txBox="1">
            <a:spLocks/>
          </p:cNvSpPr>
          <p:nvPr/>
        </p:nvSpPr>
        <p:spPr>
          <a:xfrm>
            <a:off x="372524" y="0"/>
            <a:ext cx="8168341" cy="806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Myriad Pro"/>
                <a:ea typeface="+mj-ea"/>
                <a:cs typeface="Myriad Pro"/>
              </a:defRPr>
            </a:lvl1pPr>
          </a:lstStyle>
          <a:p>
            <a:pPr algn="r"/>
            <a:r>
              <a:rPr lang="en-US" sz="3600" b="0" i="1" dirty="0" smtClean="0">
                <a:solidFill>
                  <a:schemeClr val="bg1"/>
                </a:solidFill>
                <a:latin typeface="Minion Pro"/>
                <a:cs typeface="Minion Pro"/>
              </a:rPr>
              <a:t>Summer Listening Summary</a:t>
            </a:r>
            <a:endParaRPr lang="en-US" sz="3000" b="0" i="1" dirty="0">
              <a:solidFill>
                <a:schemeClr val="bg1"/>
              </a:solidFill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89018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964" y="1230992"/>
            <a:ext cx="6383901" cy="1143000"/>
          </a:xfrm>
        </p:spPr>
        <p:txBody>
          <a:bodyPr>
            <a:normAutofit/>
          </a:bodyPr>
          <a:lstStyle/>
          <a:p>
            <a:r>
              <a:rPr lang="en-US" sz="2800" dirty="0"/>
              <a:t>What does the Campbell Union High School District need to improve upon?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65" y="2678861"/>
            <a:ext cx="8229600" cy="3803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 smtClean="0"/>
              <a:t>Top Themes:</a:t>
            </a:r>
          </a:p>
          <a:p>
            <a:pPr>
              <a:buFont typeface="Wingdings" charset="0"/>
              <a:buChar char="Ø"/>
            </a:pPr>
            <a:r>
              <a:rPr lang="en-US" sz="2200" dirty="0" smtClean="0"/>
              <a:t>Upgrade aging facilities and campuses</a:t>
            </a:r>
          </a:p>
          <a:p>
            <a:pPr>
              <a:buFont typeface="Wingdings" charset="0"/>
              <a:buChar char="Ø"/>
            </a:pPr>
            <a:r>
              <a:rPr lang="en-US" sz="2200" dirty="0" smtClean="0"/>
              <a:t>Expand career tech classes</a:t>
            </a:r>
          </a:p>
          <a:p>
            <a:pPr>
              <a:buFont typeface="Wingdings" charset="0"/>
              <a:buChar char="Ø"/>
            </a:pPr>
            <a:r>
              <a:rPr lang="en-US" sz="2200" dirty="0" smtClean="0"/>
              <a:t>Recruit and retain quality teachers</a:t>
            </a:r>
          </a:p>
          <a:p>
            <a:pPr>
              <a:buFont typeface="Wingdings" charset="0"/>
              <a:buChar char="Ø"/>
            </a:pPr>
            <a:r>
              <a:rPr lang="en-US" sz="2200" dirty="0" smtClean="0"/>
              <a:t>Increase frequency of communication with community</a:t>
            </a:r>
          </a:p>
          <a:p>
            <a:pPr>
              <a:buFont typeface="Wingdings" charset="0"/>
              <a:buChar char="Ø"/>
            </a:pPr>
            <a:r>
              <a:rPr lang="en-US" sz="2200" dirty="0" smtClean="0"/>
              <a:t>Modernize science labs </a:t>
            </a:r>
          </a:p>
          <a:p>
            <a:pPr>
              <a:buFont typeface="Wingdings" charset="0"/>
              <a:buChar char="Ø"/>
            </a:pPr>
            <a:r>
              <a:rPr lang="en-US" sz="2200" dirty="0" smtClean="0"/>
              <a:t>Strengthen campus safety</a:t>
            </a:r>
          </a:p>
          <a:p>
            <a:pPr>
              <a:buFont typeface="Wingdings" charset="0"/>
              <a:buChar char="Ø"/>
            </a:pPr>
            <a:r>
              <a:rPr lang="en-US" sz="2200" dirty="0" smtClean="0"/>
              <a:t>Improve parking and traffic flow</a:t>
            </a:r>
          </a:p>
          <a:p>
            <a:pPr>
              <a:buFont typeface="Wingdings" charset="0"/>
              <a:buChar char="Ø"/>
            </a:pPr>
            <a:endParaRPr lang="en-US" sz="2200" dirty="0" smtClean="0"/>
          </a:p>
          <a:p>
            <a:pPr>
              <a:buFont typeface="Wingdings" charset="0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UHSD Logo Roun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18" y="1051243"/>
            <a:ext cx="1547875" cy="1539978"/>
          </a:xfrm>
          <a:prstGeom prst="rect">
            <a:avLst/>
          </a:prstGeom>
        </p:spPr>
      </p:pic>
      <p:sp>
        <p:nvSpPr>
          <p:cNvPr id="5" name="Title Placeholder 1"/>
          <p:cNvSpPr txBox="1">
            <a:spLocks/>
          </p:cNvSpPr>
          <p:nvPr/>
        </p:nvSpPr>
        <p:spPr>
          <a:xfrm>
            <a:off x="372524" y="0"/>
            <a:ext cx="8168341" cy="806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Myriad Pro"/>
                <a:ea typeface="+mj-ea"/>
                <a:cs typeface="Myriad Pro"/>
              </a:defRPr>
            </a:lvl1pPr>
          </a:lstStyle>
          <a:p>
            <a:pPr algn="r"/>
            <a:r>
              <a:rPr lang="en-US" sz="3600" b="0" i="1" dirty="0" smtClean="0">
                <a:solidFill>
                  <a:schemeClr val="bg1"/>
                </a:solidFill>
                <a:latin typeface="Minion Pro"/>
                <a:cs typeface="Minion Pro"/>
              </a:rPr>
              <a:t>Summer Listening Summary</a:t>
            </a:r>
            <a:endParaRPr lang="en-US" sz="3000" b="0" i="1" dirty="0">
              <a:solidFill>
                <a:schemeClr val="bg1"/>
              </a:solidFill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3737662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964" y="1075771"/>
            <a:ext cx="6383901" cy="1143000"/>
          </a:xfrm>
        </p:spPr>
        <p:txBody>
          <a:bodyPr>
            <a:normAutofit/>
          </a:bodyPr>
          <a:lstStyle/>
          <a:p>
            <a:r>
              <a:rPr lang="en-US" sz="2800" dirty="0"/>
              <a:t>Questions / Additional </a:t>
            </a:r>
            <a:r>
              <a:rPr lang="en-US" sz="2800" dirty="0" smtClean="0"/>
              <a:t>Comments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24" y="2494495"/>
            <a:ext cx="8229600" cy="4184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 smtClean="0"/>
              <a:t>Top Feedback:</a:t>
            </a:r>
          </a:p>
          <a:p>
            <a:pPr>
              <a:buFont typeface="Wingdings" charset="0"/>
              <a:buChar char="Ø"/>
            </a:pPr>
            <a:r>
              <a:rPr lang="en-US" sz="2000" dirty="0"/>
              <a:t>New superintendent is doing a good </a:t>
            </a:r>
            <a:r>
              <a:rPr lang="en-US" sz="2000" dirty="0" smtClean="0"/>
              <a:t>job</a:t>
            </a:r>
          </a:p>
          <a:p>
            <a:pPr>
              <a:buFont typeface="Wingdings" charset="0"/>
              <a:buChar char="Ø"/>
            </a:pPr>
            <a:r>
              <a:rPr lang="en-US" sz="2000" dirty="0" smtClean="0"/>
              <a:t>Sick of these </a:t>
            </a:r>
            <a:r>
              <a:rPr lang="en-US" sz="2000" dirty="0"/>
              <a:t>bond measures for public </a:t>
            </a:r>
            <a:r>
              <a:rPr lang="en-US" sz="2000" dirty="0" smtClean="0"/>
              <a:t>schools</a:t>
            </a:r>
          </a:p>
          <a:p>
            <a:pPr>
              <a:buFont typeface="Wingdings" charset="0"/>
              <a:buChar char="Ø"/>
            </a:pPr>
            <a:r>
              <a:rPr lang="en-US" sz="2000" dirty="0"/>
              <a:t>The new principal at Leigh seems to be doing a fine </a:t>
            </a:r>
            <a:r>
              <a:rPr lang="en-US" sz="2000" dirty="0" smtClean="0"/>
              <a:t>job</a:t>
            </a:r>
          </a:p>
          <a:p>
            <a:pPr>
              <a:buFont typeface="Wingdings" charset="0"/>
              <a:buChar char="Ø"/>
            </a:pPr>
            <a:r>
              <a:rPr lang="en-US" sz="2000" dirty="0" smtClean="0"/>
              <a:t>Commend the </a:t>
            </a:r>
            <a:r>
              <a:rPr lang="en-US" sz="2000" dirty="0"/>
              <a:t>overall excellent site administrative </a:t>
            </a:r>
            <a:r>
              <a:rPr lang="en-US" sz="2000" dirty="0" smtClean="0"/>
              <a:t>leadership, particularly Jennifer Baldwin</a:t>
            </a:r>
            <a:endParaRPr lang="en-US" sz="2000" dirty="0"/>
          </a:p>
          <a:p>
            <a:pPr>
              <a:buFont typeface="Wingdings" charset="0"/>
              <a:buChar char="Ø"/>
            </a:pPr>
            <a:r>
              <a:rPr lang="en-US" sz="2000" dirty="0" smtClean="0"/>
              <a:t>Appreciate </a:t>
            </a:r>
            <a:r>
              <a:rPr lang="en-US" sz="2000" dirty="0"/>
              <a:t>the new leadership at Westmont and the tone of "how can I help" from the </a:t>
            </a:r>
            <a:r>
              <a:rPr lang="en-US" sz="2000" dirty="0" smtClean="0"/>
              <a:t>staff</a:t>
            </a:r>
          </a:p>
          <a:p>
            <a:pPr>
              <a:buFont typeface="Wingdings" charset="0"/>
              <a:buChar char="Ø"/>
            </a:pPr>
            <a:r>
              <a:rPr lang="en-US" sz="2000" dirty="0" smtClean="0"/>
              <a:t>More </a:t>
            </a:r>
            <a:r>
              <a:rPr lang="en-US" sz="2000" dirty="0"/>
              <a:t>communication between middle school parents transitioning to high </a:t>
            </a:r>
            <a:r>
              <a:rPr lang="en-US" sz="2000" dirty="0" smtClean="0"/>
              <a:t>school</a:t>
            </a:r>
          </a:p>
          <a:p>
            <a:pPr>
              <a:buFont typeface="Wingdings" charset="0"/>
              <a:buChar char="Ø"/>
            </a:pPr>
            <a:r>
              <a:rPr lang="en-US" sz="2000" dirty="0"/>
              <a:t>All students should have iPads assigned for the school year</a:t>
            </a:r>
          </a:p>
          <a:p>
            <a:pPr>
              <a:buFont typeface="Wingdings" charset="0"/>
              <a:buChar char="Ø"/>
            </a:pPr>
            <a:endParaRPr lang="en-US" sz="2200" dirty="0" smtClean="0"/>
          </a:p>
          <a:p>
            <a:pPr>
              <a:buFont typeface="Wingdings" charset="0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UHSD Logo Roun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18" y="896022"/>
            <a:ext cx="1547875" cy="1539978"/>
          </a:xfrm>
          <a:prstGeom prst="rect">
            <a:avLst/>
          </a:prstGeom>
        </p:spPr>
      </p:pic>
      <p:sp>
        <p:nvSpPr>
          <p:cNvPr id="5" name="Title Placeholder 1"/>
          <p:cNvSpPr txBox="1">
            <a:spLocks/>
          </p:cNvSpPr>
          <p:nvPr/>
        </p:nvSpPr>
        <p:spPr>
          <a:xfrm>
            <a:off x="372524" y="0"/>
            <a:ext cx="8168341" cy="806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Myriad Pro"/>
                <a:ea typeface="+mj-ea"/>
                <a:cs typeface="Myriad Pro"/>
              </a:defRPr>
            </a:lvl1pPr>
          </a:lstStyle>
          <a:p>
            <a:pPr algn="r"/>
            <a:r>
              <a:rPr lang="en-US" sz="3600" b="0" i="1" dirty="0" smtClean="0">
                <a:solidFill>
                  <a:schemeClr val="bg1"/>
                </a:solidFill>
                <a:latin typeface="Minion Pro"/>
                <a:cs typeface="Minion Pro"/>
              </a:rPr>
              <a:t>Summer Listening Summary</a:t>
            </a:r>
            <a:endParaRPr lang="en-US" sz="3000" b="0" i="1" dirty="0">
              <a:solidFill>
                <a:schemeClr val="bg1"/>
              </a:solidFill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2493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372524" y="0"/>
            <a:ext cx="8168341" cy="806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Myriad Pro"/>
                <a:ea typeface="+mj-ea"/>
                <a:cs typeface="Myriad Pro"/>
              </a:defRPr>
            </a:lvl1pPr>
          </a:lstStyle>
          <a:p>
            <a:pPr algn="r"/>
            <a:r>
              <a:rPr lang="en-US" sz="3600" b="0" i="1" dirty="0" smtClean="0">
                <a:solidFill>
                  <a:schemeClr val="bg1"/>
                </a:solidFill>
                <a:latin typeface="Minion Pro"/>
                <a:cs typeface="Minion Pro"/>
              </a:rPr>
              <a:t>Leigh High School</a:t>
            </a:r>
            <a:endParaRPr lang="en-US" sz="3000" b="0" i="1" dirty="0">
              <a:solidFill>
                <a:schemeClr val="bg1"/>
              </a:solidFill>
              <a:latin typeface="Minion Pro"/>
              <a:cs typeface="Minion Pro"/>
            </a:endParaRPr>
          </a:p>
        </p:txBody>
      </p:sp>
      <p:pic>
        <p:nvPicPr>
          <p:cNvPr id="9" name="Picture 8" descr="Leigh Mailer 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05394">
            <a:off x="372264" y="1347103"/>
            <a:ext cx="4140281" cy="319930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 descr="Leigh Mailer 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724" y="2718702"/>
            <a:ext cx="4140280" cy="319930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71254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0812" y="1044093"/>
            <a:ext cx="7251118" cy="12573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What do you think about the planned facilities improvements at Leigh High School?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65" y="2678861"/>
            <a:ext cx="8229600" cy="3803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 smtClean="0"/>
              <a:t>Top Feedback:</a:t>
            </a:r>
          </a:p>
          <a:p>
            <a:pPr>
              <a:buFont typeface="Wingdings" charset="0"/>
              <a:buChar char="Ø"/>
            </a:pPr>
            <a:r>
              <a:rPr lang="en-US" sz="2200" dirty="0"/>
              <a:t>Excited for the improvements as they are much </a:t>
            </a:r>
            <a:endParaRPr lang="en-US" sz="2200" dirty="0" smtClean="0"/>
          </a:p>
          <a:p>
            <a:pPr>
              <a:buFont typeface="Wingdings" charset="0"/>
              <a:buChar char="Ø"/>
            </a:pPr>
            <a:r>
              <a:rPr lang="en-US" sz="2200" dirty="0" smtClean="0"/>
              <a:t>Have </a:t>
            </a:r>
            <a:r>
              <a:rPr lang="en-US" sz="2200" dirty="0"/>
              <a:t>not been informed of </a:t>
            </a:r>
            <a:r>
              <a:rPr lang="en-US" sz="2200" dirty="0" smtClean="0"/>
              <a:t>plans and the district </a:t>
            </a:r>
            <a:r>
              <a:rPr lang="en-US" sz="2200" dirty="0"/>
              <a:t>needs to have this information better </a:t>
            </a:r>
            <a:r>
              <a:rPr lang="en-US" sz="2200" dirty="0" smtClean="0"/>
              <a:t>publicized</a:t>
            </a:r>
            <a:endParaRPr lang="en-US" sz="2200" dirty="0"/>
          </a:p>
          <a:p>
            <a:pPr>
              <a:buFont typeface="Wingdings" charset="0"/>
              <a:buChar char="Ø"/>
            </a:pPr>
            <a:r>
              <a:rPr lang="en-US" sz="2200" dirty="0" smtClean="0"/>
              <a:t>The </a:t>
            </a:r>
            <a:r>
              <a:rPr lang="en-US" sz="2200" dirty="0"/>
              <a:t>improvements are great ideas for current and future </a:t>
            </a:r>
            <a:r>
              <a:rPr lang="en-US" sz="2200" dirty="0" smtClean="0"/>
              <a:t>students</a:t>
            </a:r>
            <a:endParaRPr lang="en-US" sz="2200" dirty="0"/>
          </a:p>
          <a:p>
            <a:pPr>
              <a:buFont typeface="Wingdings" charset="0"/>
              <a:buChar char="Ø"/>
            </a:pPr>
            <a:r>
              <a:rPr lang="en-US" sz="2200" dirty="0" smtClean="0"/>
              <a:t>The pool </a:t>
            </a:r>
            <a:r>
              <a:rPr lang="en-US" sz="2200" dirty="0"/>
              <a:t>improvement is long </a:t>
            </a:r>
            <a:r>
              <a:rPr lang="en-US" sz="2200" dirty="0" smtClean="0"/>
              <a:t>overdue</a:t>
            </a:r>
            <a:endParaRPr lang="en-US" sz="2200" dirty="0"/>
          </a:p>
          <a:p>
            <a:pPr>
              <a:buFont typeface="Wingdings" charset="0"/>
              <a:buChar char="Ø"/>
            </a:pPr>
            <a:endParaRPr lang="en-US" sz="2200" dirty="0" smtClean="0"/>
          </a:p>
          <a:p>
            <a:pPr>
              <a:buFont typeface="Wingdings" charset="0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372524" y="0"/>
            <a:ext cx="8168341" cy="806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Myriad Pro"/>
                <a:ea typeface="+mj-ea"/>
                <a:cs typeface="Myriad Pro"/>
              </a:defRPr>
            </a:lvl1pPr>
          </a:lstStyle>
          <a:p>
            <a:pPr algn="r"/>
            <a:r>
              <a:rPr lang="en-US" sz="3600" b="0" i="1" dirty="0" smtClean="0">
                <a:solidFill>
                  <a:schemeClr val="bg1"/>
                </a:solidFill>
                <a:latin typeface="Minion Pro"/>
                <a:cs typeface="Minion Pro"/>
              </a:rPr>
              <a:t>Summer Listening Summary</a:t>
            </a:r>
            <a:endParaRPr lang="en-US" sz="3000" b="0" i="1" dirty="0">
              <a:solidFill>
                <a:schemeClr val="bg1"/>
              </a:solidFill>
              <a:latin typeface="Minion Pro"/>
              <a:cs typeface="Minion Pro"/>
            </a:endParaRPr>
          </a:p>
        </p:txBody>
      </p:sp>
      <p:pic>
        <p:nvPicPr>
          <p:cNvPr id="6" name="Picture 5" descr="Meagan:Users:meagan_c_smith:Desktop:Screen Shot 2017-08-22 at 12.28.56 PM.pn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0701" y="1367495"/>
            <a:ext cx="1564305" cy="821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8323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8951F"/>
      </a:accent1>
      <a:accent2>
        <a:srgbClr val="8FB658"/>
      </a:accent2>
      <a:accent3>
        <a:srgbClr val="416F16"/>
      </a:accent3>
      <a:accent4>
        <a:srgbClr val="8D5ACA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39247</TotalTime>
  <Words>918</Words>
  <Application>Microsoft Office PowerPoint</Application>
  <PresentationFormat>Letter Paper (8.5x11 in)</PresentationFormat>
  <Paragraphs>138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Arial</vt:lpstr>
      <vt:lpstr>Calibri</vt:lpstr>
      <vt:lpstr>Mangal</vt:lpstr>
      <vt:lpstr>Minion Pro</vt:lpstr>
      <vt:lpstr>Myriad Pro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What do you appreciate about the Campbell Union High School District?</vt:lpstr>
      <vt:lpstr>What does the Campbell Union High School District need to improve upon?</vt:lpstr>
      <vt:lpstr>Questions / Additional Comments</vt:lpstr>
      <vt:lpstr>PowerPoint Presentation</vt:lpstr>
      <vt:lpstr>What do you think about the planned facilities improvements at Leigh High School?</vt:lpstr>
      <vt:lpstr>What additional facilities improvements at Leigh High School do you feel should  be prioritized?</vt:lpstr>
      <vt:lpstr>PowerPoint Presentation</vt:lpstr>
      <vt:lpstr>What do you think about the planned facilities improvements at Westmont High School?</vt:lpstr>
      <vt:lpstr>What additional facilities improvements at Westmont High School do you feel should  be prioritized?</vt:lpstr>
      <vt:lpstr>PowerPoint Presentation</vt:lpstr>
      <vt:lpstr>What do you think about the planned facilities improvements at Del Mar High School?</vt:lpstr>
      <vt:lpstr>What additional facilities improvements at Del Mar High School do you feel should  be prioritized?</vt:lpstr>
      <vt:lpstr>PowerPoint Presentation</vt:lpstr>
      <vt:lpstr>What do you think about the planned facilities improvements at Branham High School?</vt:lpstr>
      <vt:lpstr>What additional facilities improvements at Branham High School do you feel should  be prioritized?</vt:lpstr>
      <vt:lpstr>PowerPoint Presentation</vt:lpstr>
      <vt:lpstr>What do you think about the planned facilities improvements at Prospect High School?</vt:lpstr>
      <vt:lpstr>What additional facilities improvements at Prospect High School do you feel should  be prioritized?</vt:lpstr>
      <vt:lpstr>PowerPoint Presentation</vt:lpstr>
    </vt:vector>
  </TitlesOfParts>
  <Manager/>
  <Company>CliffordMoss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Amanda Clifford</dc:creator>
  <cp:keywords/>
  <dc:description/>
  <cp:lastModifiedBy>Michelle Alaimo</cp:lastModifiedBy>
  <cp:revision>311</cp:revision>
  <cp:lastPrinted>2017-09-15T01:41:05Z</cp:lastPrinted>
  <dcterms:created xsi:type="dcterms:W3CDTF">2017-01-31T16:27:31Z</dcterms:created>
  <dcterms:modified xsi:type="dcterms:W3CDTF">2017-09-15T17:15:02Z</dcterms:modified>
  <cp:category/>
</cp:coreProperties>
</file>